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1" r:id="rId5"/>
    <p:sldId id="263" r:id="rId6"/>
    <p:sldId id="265" r:id="rId7"/>
    <p:sldId id="267" r:id="rId8"/>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71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00" b="1" i="0">
                <a:solidFill>
                  <a:srgbClr val="FFAB40"/>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2"/>
          </a:xfrm>
          <a:prstGeom prst="rect">
            <a:avLst/>
          </a:prstGeom>
        </p:spPr>
      </p:pic>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4800" b="1" i="0">
                <a:solidFill>
                  <a:srgbClr val="FFAB40"/>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4361"/>
            <a:ext cx="5958840" cy="1481455"/>
          </a:xfrm>
          <a:prstGeom prst="rect">
            <a:avLst/>
          </a:prstGeom>
        </p:spPr>
        <p:txBody>
          <a:bodyPr wrap="square" lIns="0" tIns="0" rIns="0" bIns="0">
            <a:spAutoFit/>
          </a:bodyPr>
          <a:lstStyle>
            <a:lvl1pPr>
              <a:defRPr sz="4800" b="1" i="0">
                <a:solidFill>
                  <a:srgbClr val="FFAB40"/>
                </a:solidFill>
                <a:latin typeface="Tahoma"/>
                <a:cs typeface="Tahom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3550" y="3016250"/>
            <a:ext cx="8763000" cy="1696617"/>
          </a:xfrm>
          <a:prstGeom prst="rect">
            <a:avLst/>
          </a:prstGeom>
        </p:spPr>
        <p:txBody>
          <a:bodyPr vert="horz" wrap="square" lIns="0" tIns="29209" rIns="0" bIns="0" rtlCol="0">
            <a:spAutoFit/>
          </a:bodyPr>
          <a:lstStyle/>
          <a:p>
            <a:pPr marL="205740" marR="5080" indent="-193675">
              <a:lnSpc>
                <a:spcPts val="6450"/>
              </a:lnSpc>
              <a:spcBef>
                <a:spcPts val="229"/>
              </a:spcBef>
            </a:pPr>
            <a:r>
              <a:rPr lang="en-US" sz="6000" dirty="0">
                <a:solidFill>
                  <a:schemeClr val="bg1"/>
                </a:solidFill>
              </a:rPr>
              <a:t>Bitcoin: The Future of Digital Currency</a:t>
            </a:r>
            <a:endParaRPr sz="6000" dirty="0">
              <a:solidFill>
                <a:schemeClr val="bg1"/>
              </a:solidFill>
              <a:latin typeface="Verdana"/>
              <a:cs typeface="Verdana"/>
            </a:endParaRPr>
          </a:p>
        </p:txBody>
      </p:sp>
      <p:sp>
        <p:nvSpPr>
          <p:cNvPr id="3" name="object 6">
            <a:extLst>
              <a:ext uri="{FF2B5EF4-FFF2-40B4-BE49-F238E27FC236}">
                <a16:creationId xmlns:a16="http://schemas.microsoft.com/office/drawing/2014/main" id="{9B691AEB-89A5-F2EA-2DF4-90C5947D81BD}"/>
              </a:ext>
            </a:extLst>
          </p:cNvPr>
          <p:cNvSpPr txBox="1">
            <a:spLocks/>
          </p:cNvSpPr>
          <p:nvPr/>
        </p:nvSpPr>
        <p:spPr>
          <a:xfrm>
            <a:off x="14179550" y="9417050"/>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62" y="81263"/>
            <a:ext cx="18288000" cy="10286977"/>
          </a:xfrm>
          <a:prstGeom prst="rect">
            <a:avLst/>
          </a:prstGeom>
        </p:spPr>
      </p:pic>
      <p:sp>
        <p:nvSpPr>
          <p:cNvPr id="3" name="object 3"/>
          <p:cNvSpPr txBox="1">
            <a:spLocks noGrp="1"/>
          </p:cNvSpPr>
          <p:nvPr>
            <p:ph type="title"/>
          </p:nvPr>
        </p:nvSpPr>
        <p:spPr>
          <a:xfrm>
            <a:off x="1955914" y="1115365"/>
            <a:ext cx="7447915" cy="566822"/>
          </a:xfrm>
          <a:prstGeom prst="rect">
            <a:avLst/>
          </a:prstGeom>
        </p:spPr>
        <p:txBody>
          <a:bodyPr vert="horz" wrap="square" lIns="0" tIns="12700" rIns="0" bIns="0" rtlCol="0">
            <a:spAutoFit/>
          </a:bodyPr>
          <a:lstStyle/>
          <a:p>
            <a:pPr marL="12700">
              <a:lnSpc>
                <a:spcPct val="100000"/>
              </a:lnSpc>
              <a:spcBef>
                <a:spcPts val="100"/>
              </a:spcBef>
            </a:pPr>
            <a:r>
              <a:rPr sz="3600" spc="-180" dirty="0">
                <a:latin typeface="Verdana"/>
                <a:cs typeface="Verdana"/>
              </a:rPr>
              <a:t>Introduction</a:t>
            </a:r>
            <a:r>
              <a:rPr sz="3600" spc="-245" dirty="0">
                <a:latin typeface="Verdana"/>
                <a:cs typeface="Verdana"/>
              </a:rPr>
              <a:t> </a:t>
            </a:r>
            <a:r>
              <a:rPr sz="3600" spc="-95" dirty="0">
                <a:latin typeface="Verdana"/>
                <a:cs typeface="Verdana"/>
              </a:rPr>
              <a:t>to</a:t>
            </a:r>
            <a:r>
              <a:rPr sz="3600" spc="-240" dirty="0">
                <a:latin typeface="Verdana"/>
                <a:cs typeface="Verdana"/>
              </a:rPr>
              <a:t> </a:t>
            </a:r>
            <a:r>
              <a:rPr sz="3600" spc="-35" dirty="0">
                <a:latin typeface="Verdana"/>
                <a:cs typeface="Verdana"/>
              </a:rPr>
              <a:t>Bitcoin</a:t>
            </a:r>
          </a:p>
        </p:txBody>
      </p:sp>
      <p:sp>
        <p:nvSpPr>
          <p:cNvPr id="4" name="object 4"/>
          <p:cNvSpPr txBox="1"/>
          <p:nvPr/>
        </p:nvSpPr>
        <p:spPr>
          <a:xfrm>
            <a:off x="2901950" y="1828042"/>
            <a:ext cx="5337810" cy="2164247"/>
          </a:xfrm>
          <a:prstGeom prst="rect">
            <a:avLst/>
          </a:prstGeom>
        </p:spPr>
        <p:txBody>
          <a:bodyPr vert="horz" wrap="square" lIns="0" tIns="12700" rIns="0" bIns="0" rtlCol="0">
            <a:spAutoFit/>
          </a:bodyPr>
          <a:lstStyle/>
          <a:p>
            <a:pPr marL="12700" marR="5080">
              <a:lnSpc>
                <a:spcPct val="100899"/>
              </a:lnSpc>
              <a:spcBef>
                <a:spcPts val="100"/>
              </a:spcBef>
            </a:pPr>
            <a:r>
              <a:rPr sz="2000" spc="-95" dirty="0">
                <a:solidFill>
                  <a:srgbClr val="FFFFFF"/>
                </a:solidFill>
                <a:latin typeface="Verdana"/>
                <a:cs typeface="Verdana"/>
              </a:rPr>
              <a:t>In</a:t>
            </a:r>
            <a:r>
              <a:rPr sz="2000" spc="-180" dirty="0">
                <a:solidFill>
                  <a:srgbClr val="FFFFFF"/>
                </a:solidFill>
                <a:latin typeface="Verdana"/>
                <a:cs typeface="Verdana"/>
              </a:rPr>
              <a:t> </a:t>
            </a:r>
            <a:r>
              <a:rPr sz="2000" spc="50" dirty="0">
                <a:solidFill>
                  <a:srgbClr val="FFFFFF"/>
                </a:solidFill>
                <a:latin typeface="Verdana"/>
                <a:cs typeface="Verdana"/>
              </a:rPr>
              <a:t>the</a:t>
            </a:r>
            <a:r>
              <a:rPr sz="2000" spc="-180" dirty="0">
                <a:solidFill>
                  <a:srgbClr val="FFFFFF"/>
                </a:solidFill>
                <a:latin typeface="Verdana"/>
                <a:cs typeface="Verdana"/>
              </a:rPr>
              <a:t> </a:t>
            </a:r>
            <a:r>
              <a:rPr sz="2000" dirty="0">
                <a:solidFill>
                  <a:srgbClr val="FFFFFF"/>
                </a:solidFill>
                <a:latin typeface="Verdana"/>
                <a:cs typeface="Verdana"/>
              </a:rPr>
              <a:t>realm</a:t>
            </a:r>
            <a:r>
              <a:rPr sz="2000" spc="-180" dirty="0">
                <a:solidFill>
                  <a:srgbClr val="FFFFFF"/>
                </a:solidFill>
                <a:latin typeface="Verdana"/>
                <a:cs typeface="Verdana"/>
              </a:rPr>
              <a:t> </a:t>
            </a:r>
            <a:r>
              <a:rPr sz="2000" dirty="0">
                <a:solidFill>
                  <a:srgbClr val="FFFFFF"/>
                </a:solidFill>
                <a:latin typeface="Verdana"/>
                <a:cs typeface="Verdana"/>
              </a:rPr>
              <a:t>of</a:t>
            </a:r>
            <a:r>
              <a:rPr sz="2000" spc="-170" dirty="0">
                <a:solidFill>
                  <a:srgbClr val="FFFFFF"/>
                </a:solidFill>
                <a:latin typeface="Verdana"/>
                <a:cs typeface="Verdana"/>
              </a:rPr>
              <a:t> </a:t>
            </a:r>
            <a:r>
              <a:rPr sz="2000" b="1" spc="-40" dirty="0">
                <a:solidFill>
                  <a:srgbClr val="FFFFFF"/>
                </a:solidFill>
                <a:latin typeface="Verdana"/>
                <a:cs typeface="Verdana"/>
              </a:rPr>
              <a:t>digital</a:t>
            </a:r>
            <a:r>
              <a:rPr sz="2000" b="1" spc="-85" dirty="0">
                <a:solidFill>
                  <a:srgbClr val="FFFFFF"/>
                </a:solidFill>
                <a:latin typeface="Verdana"/>
                <a:cs typeface="Verdana"/>
              </a:rPr>
              <a:t> </a:t>
            </a:r>
            <a:r>
              <a:rPr sz="2000" b="1" spc="-10" dirty="0">
                <a:solidFill>
                  <a:srgbClr val="FFFFFF"/>
                </a:solidFill>
                <a:latin typeface="Verdana"/>
                <a:cs typeface="Verdana"/>
              </a:rPr>
              <a:t>currencies</a:t>
            </a:r>
            <a:r>
              <a:rPr sz="2000" spc="-10" dirty="0">
                <a:solidFill>
                  <a:srgbClr val="FFFFFF"/>
                </a:solidFill>
                <a:latin typeface="Verdana"/>
                <a:cs typeface="Verdana"/>
              </a:rPr>
              <a:t>, </a:t>
            </a:r>
            <a:r>
              <a:rPr sz="2000" spc="50" dirty="0">
                <a:solidFill>
                  <a:srgbClr val="FFFFFF"/>
                </a:solidFill>
                <a:latin typeface="Verdana"/>
                <a:cs typeface="Verdana"/>
              </a:rPr>
              <a:t>Bitcoin</a:t>
            </a:r>
            <a:r>
              <a:rPr sz="2000" spc="-170" dirty="0">
                <a:solidFill>
                  <a:srgbClr val="FFFFFF"/>
                </a:solidFill>
                <a:latin typeface="Verdana"/>
                <a:cs typeface="Verdana"/>
              </a:rPr>
              <a:t> </a:t>
            </a:r>
            <a:r>
              <a:rPr sz="2000" dirty="0">
                <a:solidFill>
                  <a:srgbClr val="FFFFFF"/>
                </a:solidFill>
                <a:latin typeface="Verdana"/>
                <a:cs typeface="Verdana"/>
              </a:rPr>
              <a:t>stands</a:t>
            </a:r>
            <a:r>
              <a:rPr sz="2000" spc="-170" dirty="0">
                <a:solidFill>
                  <a:srgbClr val="FFFFFF"/>
                </a:solidFill>
                <a:latin typeface="Verdana"/>
                <a:cs typeface="Verdana"/>
              </a:rPr>
              <a:t> </a:t>
            </a:r>
            <a:r>
              <a:rPr sz="2000" spc="-50" dirty="0">
                <a:solidFill>
                  <a:srgbClr val="FFFFFF"/>
                </a:solidFill>
                <a:latin typeface="Verdana"/>
                <a:cs typeface="Verdana"/>
              </a:rPr>
              <a:t>as</a:t>
            </a:r>
            <a:r>
              <a:rPr sz="2000" spc="-170" dirty="0">
                <a:solidFill>
                  <a:srgbClr val="FFFFFF"/>
                </a:solidFill>
                <a:latin typeface="Verdana"/>
                <a:cs typeface="Verdana"/>
              </a:rPr>
              <a:t> </a:t>
            </a:r>
            <a:r>
              <a:rPr sz="2000" spc="-20" dirty="0">
                <a:solidFill>
                  <a:srgbClr val="FFFFFF"/>
                </a:solidFill>
                <a:latin typeface="Verdana"/>
                <a:cs typeface="Verdana"/>
              </a:rPr>
              <a:t>a</a:t>
            </a:r>
            <a:r>
              <a:rPr sz="2000" spc="-165" dirty="0">
                <a:solidFill>
                  <a:srgbClr val="FFFFFF"/>
                </a:solidFill>
                <a:latin typeface="Verdana"/>
                <a:cs typeface="Verdana"/>
              </a:rPr>
              <a:t> </a:t>
            </a:r>
            <a:r>
              <a:rPr sz="2000" spc="-10" dirty="0">
                <a:solidFill>
                  <a:srgbClr val="FFFFFF"/>
                </a:solidFill>
                <a:latin typeface="Verdana"/>
                <a:cs typeface="Verdana"/>
              </a:rPr>
              <a:t>revolutionary </a:t>
            </a:r>
            <a:r>
              <a:rPr sz="2000" b="1" spc="-95" dirty="0">
                <a:solidFill>
                  <a:srgbClr val="FFFFFF"/>
                </a:solidFill>
                <a:latin typeface="Verdana"/>
                <a:cs typeface="Verdana"/>
              </a:rPr>
              <a:t>pioneer</a:t>
            </a:r>
            <a:r>
              <a:rPr sz="2000" spc="-95" dirty="0">
                <a:solidFill>
                  <a:srgbClr val="FFFFFF"/>
                </a:solidFill>
                <a:latin typeface="Verdana"/>
                <a:cs typeface="Verdana"/>
              </a:rPr>
              <a:t>.</a:t>
            </a:r>
            <a:r>
              <a:rPr sz="2000" spc="-75" dirty="0">
                <a:solidFill>
                  <a:srgbClr val="FFFFFF"/>
                </a:solidFill>
                <a:latin typeface="Verdana"/>
                <a:cs typeface="Verdana"/>
              </a:rPr>
              <a:t> </a:t>
            </a:r>
            <a:r>
              <a:rPr sz="2000" spc="-25" dirty="0">
                <a:solidFill>
                  <a:srgbClr val="FFFFFF"/>
                </a:solidFill>
                <a:latin typeface="Verdana"/>
                <a:cs typeface="Verdana"/>
              </a:rPr>
              <a:t>This</a:t>
            </a:r>
            <a:r>
              <a:rPr sz="2000" spc="-75" dirty="0">
                <a:solidFill>
                  <a:srgbClr val="FFFFFF"/>
                </a:solidFill>
                <a:latin typeface="Verdana"/>
                <a:cs typeface="Verdana"/>
              </a:rPr>
              <a:t> </a:t>
            </a:r>
            <a:r>
              <a:rPr sz="2000" dirty="0">
                <a:solidFill>
                  <a:srgbClr val="FFFFFF"/>
                </a:solidFill>
                <a:latin typeface="Verdana"/>
                <a:cs typeface="Verdana"/>
              </a:rPr>
              <a:t>presentation</a:t>
            </a:r>
            <a:r>
              <a:rPr sz="2000" spc="-75" dirty="0">
                <a:solidFill>
                  <a:srgbClr val="FFFFFF"/>
                </a:solidFill>
                <a:latin typeface="Verdana"/>
                <a:cs typeface="Verdana"/>
              </a:rPr>
              <a:t> </a:t>
            </a:r>
            <a:r>
              <a:rPr sz="2000" spc="-10" dirty="0">
                <a:solidFill>
                  <a:srgbClr val="FFFFFF"/>
                </a:solidFill>
                <a:latin typeface="Verdana"/>
                <a:cs typeface="Verdana"/>
              </a:rPr>
              <a:t>explores </a:t>
            </a:r>
            <a:r>
              <a:rPr sz="2000" spc="50" dirty="0">
                <a:solidFill>
                  <a:srgbClr val="FFFFFF"/>
                </a:solidFill>
                <a:latin typeface="Verdana"/>
                <a:cs typeface="Verdana"/>
              </a:rPr>
              <a:t>the</a:t>
            </a:r>
            <a:r>
              <a:rPr sz="2000" spc="-170" dirty="0">
                <a:solidFill>
                  <a:srgbClr val="FFFFFF"/>
                </a:solidFill>
                <a:latin typeface="Verdana"/>
                <a:cs typeface="Verdana"/>
              </a:rPr>
              <a:t> </a:t>
            </a:r>
            <a:r>
              <a:rPr sz="2000" b="1" spc="-55" dirty="0">
                <a:solidFill>
                  <a:srgbClr val="FFFFFF"/>
                </a:solidFill>
                <a:latin typeface="Verdana"/>
                <a:cs typeface="Verdana"/>
              </a:rPr>
              <a:t>intricacies</a:t>
            </a:r>
            <a:r>
              <a:rPr sz="2000" b="1" spc="-150" dirty="0">
                <a:solidFill>
                  <a:srgbClr val="FFFFFF"/>
                </a:solidFill>
                <a:latin typeface="Verdana"/>
                <a:cs typeface="Verdana"/>
              </a:rPr>
              <a:t> </a:t>
            </a:r>
            <a:r>
              <a:rPr sz="2000" spc="70" dirty="0">
                <a:solidFill>
                  <a:srgbClr val="FFFFFF"/>
                </a:solidFill>
                <a:latin typeface="Verdana"/>
                <a:cs typeface="Verdana"/>
              </a:rPr>
              <a:t>and</a:t>
            </a:r>
            <a:r>
              <a:rPr sz="2000" spc="-165" dirty="0">
                <a:solidFill>
                  <a:srgbClr val="FFFFFF"/>
                </a:solidFill>
                <a:latin typeface="Verdana"/>
                <a:cs typeface="Verdana"/>
              </a:rPr>
              <a:t> </a:t>
            </a:r>
            <a:r>
              <a:rPr sz="2000" b="1" spc="-10" dirty="0">
                <a:solidFill>
                  <a:srgbClr val="FFFFFF"/>
                </a:solidFill>
                <a:latin typeface="Verdana"/>
                <a:cs typeface="Verdana"/>
              </a:rPr>
              <a:t>opportunities </a:t>
            </a:r>
            <a:r>
              <a:rPr sz="2000" spc="55" dirty="0">
                <a:solidFill>
                  <a:srgbClr val="FFFFFF"/>
                </a:solidFill>
                <a:latin typeface="Verdana"/>
                <a:cs typeface="Verdana"/>
              </a:rPr>
              <a:t>within</a:t>
            </a:r>
            <a:r>
              <a:rPr sz="2000" spc="-195" dirty="0">
                <a:solidFill>
                  <a:srgbClr val="FFFFFF"/>
                </a:solidFill>
                <a:latin typeface="Verdana"/>
                <a:cs typeface="Verdana"/>
              </a:rPr>
              <a:t> </a:t>
            </a:r>
            <a:r>
              <a:rPr sz="2000" spc="50" dirty="0">
                <a:solidFill>
                  <a:srgbClr val="FFFFFF"/>
                </a:solidFill>
                <a:latin typeface="Verdana"/>
                <a:cs typeface="Verdana"/>
              </a:rPr>
              <a:t>the</a:t>
            </a:r>
            <a:r>
              <a:rPr sz="2000" spc="-190" dirty="0">
                <a:solidFill>
                  <a:srgbClr val="FFFFFF"/>
                </a:solidFill>
                <a:latin typeface="Verdana"/>
                <a:cs typeface="Verdana"/>
              </a:rPr>
              <a:t> </a:t>
            </a:r>
            <a:r>
              <a:rPr sz="2000" spc="50" dirty="0">
                <a:solidFill>
                  <a:srgbClr val="FFFFFF"/>
                </a:solidFill>
                <a:latin typeface="Verdana"/>
                <a:cs typeface="Verdana"/>
              </a:rPr>
              <a:t>Bitcoin</a:t>
            </a:r>
            <a:r>
              <a:rPr sz="2000" spc="-190" dirty="0">
                <a:solidFill>
                  <a:srgbClr val="FFFFFF"/>
                </a:solidFill>
                <a:latin typeface="Verdana"/>
                <a:cs typeface="Verdana"/>
              </a:rPr>
              <a:t> </a:t>
            </a:r>
            <a:r>
              <a:rPr sz="2000" spc="-10" dirty="0">
                <a:solidFill>
                  <a:srgbClr val="FFFFFF"/>
                </a:solidFill>
                <a:latin typeface="Verdana"/>
                <a:cs typeface="Verdana"/>
              </a:rPr>
              <a:t>frontier, </a:t>
            </a:r>
            <a:r>
              <a:rPr sz="2000" spc="65" dirty="0">
                <a:solidFill>
                  <a:srgbClr val="FFFFFF"/>
                </a:solidFill>
                <a:latin typeface="Verdana"/>
                <a:cs typeface="Verdana"/>
              </a:rPr>
              <a:t>highlighting</a:t>
            </a:r>
            <a:r>
              <a:rPr sz="2000" spc="-185" dirty="0">
                <a:solidFill>
                  <a:srgbClr val="FFFFFF"/>
                </a:solidFill>
                <a:latin typeface="Verdana"/>
                <a:cs typeface="Verdana"/>
              </a:rPr>
              <a:t> </a:t>
            </a:r>
            <a:r>
              <a:rPr sz="2000" spc="-25" dirty="0">
                <a:solidFill>
                  <a:srgbClr val="FFFFFF"/>
                </a:solidFill>
                <a:latin typeface="Verdana"/>
                <a:cs typeface="Verdana"/>
              </a:rPr>
              <a:t>its</a:t>
            </a:r>
            <a:r>
              <a:rPr sz="2000" spc="-180" dirty="0">
                <a:solidFill>
                  <a:srgbClr val="FFFFFF"/>
                </a:solidFill>
                <a:latin typeface="Verdana"/>
                <a:cs typeface="Verdana"/>
              </a:rPr>
              <a:t> </a:t>
            </a:r>
            <a:r>
              <a:rPr sz="2000" spc="75" dirty="0">
                <a:solidFill>
                  <a:srgbClr val="FFFFFF"/>
                </a:solidFill>
                <a:latin typeface="Verdana"/>
                <a:cs typeface="Verdana"/>
              </a:rPr>
              <a:t>impact</a:t>
            </a:r>
            <a:r>
              <a:rPr sz="2000" spc="-185" dirty="0">
                <a:solidFill>
                  <a:srgbClr val="FFFFFF"/>
                </a:solidFill>
                <a:latin typeface="Verdana"/>
                <a:cs typeface="Verdana"/>
              </a:rPr>
              <a:t> </a:t>
            </a:r>
            <a:r>
              <a:rPr sz="2000" spc="70" dirty="0">
                <a:solidFill>
                  <a:srgbClr val="FFFFFF"/>
                </a:solidFill>
                <a:latin typeface="Verdana"/>
                <a:cs typeface="Verdana"/>
              </a:rPr>
              <a:t>on</a:t>
            </a:r>
            <a:r>
              <a:rPr sz="2000" spc="-180" dirty="0">
                <a:solidFill>
                  <a:srgbClr val="FFFFFF"/>
                </a:solidFill>
                <a:latin typeface="Verdana"/>
                <a:cs typeface="Verdana"/>
              </a:rPr>
              <a:t> </a:t>
            </a:r>
            <a:r>
              <a:rPr sz="2000" spc="50" dirty="0">
                <a:solidFill>
                  <a:srgbClr val="FFFFFF"/>
                </a:solidFill>
                <a:latin typeface="Verdana"/>
                <a:cs typeface="Verdana"/>
              </a:rPr>
              <a:t>the</a:t>
            </a:r>
            <a:r>
              <a:rPr sz="2000" spc="-185" dirty="0">
                <a:solidFill>
                  <a:srgbClr val="FFFFFF"/>
                </a:solidFill>
                <a:latin typeface="Verdana"/>
                <a:cs typeface="Verdana"/>
              </a:rPr>
              <a:t> </a:t>
            </a:r>
            <a:r>
              <a:rPr sz="2000" spc="-10" dirty="0">
                <a:solidFill>
                  <a:srgbClr val="FFFFFF"/>
                </a:solidFill>
                <a:latin typeface="Verdana"/>
                <a:cs typeface="Verdana"/>
              </a:rPr>
              <a:t>global </a:t>
            </a:r>
            <a:r>
              <a:rPr sz="2000" spc="50" dirty="0">
                <a:solidFill>
                  <a:srgbClr val="FFFFFF"/>
                </a:solidFill>
                <a:latin typeface="Verdana"/>
                <a:cs typeface="Verdana"/>
              </a:rPr>
              <a:t>economy</a:t>
            </a:r>
            <a:r>
              <a:rPr sz="2000" spc="-185" dirty="0">
                <a:solidFill>
                  <a:srgbClr val="FFFFFF"/>
                </a:solidFill>
                <a:latin typeface="Verdana"/>
                <a:cs typeface="Verdana"/>
              </a:rPr>
              <a:t> </a:t>
            </a:r>
            <a:r>
              <a:rPr sz="2000" spc="70" dirty="0">
                <a:solidFill>
                  <a:srgbClr val="FFFFFF"/>
                </a:solidFill>
                <a:latin typeface="Verdana"/>
                <a:cs typeface="Verdana"/>
              </a:rPr>
              <a:t>and</a:t>
            </a:r>
            <a:r>
              <a:rPr sz="2000" spc="-180" dirty="0">
                <a:solidFill>
                  <a:srgbClr val="FFFFFF"/>
                </a:solidFill>
                <a:latin typeface="Verdana"/>
                <a:cs typeface="Verdana"/>
              </a:rPr>
              <a:t> </a:t>
            </a:r>
            <a:r>
              <a:rPr sz="2000" spc="50" dirty="0">
                <a:solidFill>
                  <a:srgbClr val="FFFFFF"/>
                </a:solidFill>
                <a:latin typeface="Verdana"/>
                <a:cs typeface="Verdana"/>
              </a:rPr>
              <a:t>the</a:t>
            </a:r>
            <a:r>
              <a:rPr sz="2000" spc="-175" dirty="0">
                <a:solidFill>
                  <a:srgbClr val="FFFFFF"/>
                </a:solidFill>
                <a:latin typeface="Verdana"/>
                <a:cs typeface="Verdana"/>
              </a:rPr>
              <a:t> </a:t>
            </a:r>
            <a:r>
              <a:rPr sz="2000" b="1" spc="-55" dirty="0">
                <a:solidFill>
                  <a:srgbClr val="FFFFFF"/>
                </a:solidFill>
                <a:latin typeface="Verdana"/>
                <a:cs typeface="Verdana"/>
              </a:rPr>
              <a:t>future</a:t>
            </a:r>
            <a:r>
              <a:rPr sz="2000" b="1" spc="-155" dirty="0">
                <a:solidFill>
                  <a:srgbClr val="FFFFFF"/>
                </a:solidFill>
                <a:latin typeface="Verdana"/>
                <a:cs typeface="Verdana"/>
              </a:rPr>
              <a:t> </a:t>
            </a:r>
            <a:r>
              <a:rPr sz="2000" dirty="0">
                <a:solidFill>
                  <a:srgbClr val="FFFFFF"/>
                </a:solidFill>
                <a:latin typeface="Verdana"/>
                <a:cs typeface="Verdana"/>
              </a:rPr>
              <a:t>of</a:t>
            </a:r>
            <a:r>
              <a:rPr sz="2000" spc="-180" dirty="0">
                <a:solidFill>
                  <a:srgbClr val="FFFFFF"/>
                </a:solidFill>
                <a:latin typeface="Verdana"/>
                <a:cs typeface="Verdana"/>
              </a:rPr>
              <a:t> </a:t>
            </a:r>
            <a:r>
              <a:rPr sz="2000" spc="-10" dirty="0">
                <a:solidFill>
                  <a:srgbClr val="FFFFFF"/>
                </a:solidFill>
                <a:latin typeface="Verdana"/>
                <a:cs typeface="Verdana"/>
              </a:rPr>
              <a:t>ﬁnance.</a:t>
            </a:r>
            <a:endParaRPr sz="20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object 3">
            <a:extLst>
              <a:ext uri="{FF2B5EF4-FFF2-40B4-BE49-F238E27FC236}">
                <a16:creationId xmlns:a16="http://schemas.microsoft.com/office/drawing/2014/main" id="{486569F1-FE6C-00B8-C577-00D43F4517B1}"/>
              </a:ext>
            </a:extLst>
          </p:cNvPr>
          <p:cNvSpPr txBox="1">
            <a:spLocks/>
          </p:cNvSpPr>
          <p:nvPr/>
        </p:nvSpPr>
        <p:spPr>
          <a:xfrm>
            <a:off x="9771406" y="5333821"/>
            <a:ext cx="5958840" cy="566822"/>
          </a:xfrm>
          <a:prstGeom prst="rect">
            <a:avLst/>
          </a:prstGeom>
        </p:spPr>
        <p:txBody>
          <a:bodyPr vert="horz" wrap="square" lIns="0" tIns="12700" rIns="0" bIns="0" rtlCol="0">
            <a:spAutoFit/>
          </a:bodyPr>
          <a:lstStyle>
            <a:lvl1pPr>
              <a:defRPr sz="4800" b="1" i="0">
                <a:solidFill>
                  <a:srgbClr val="FFAB40"/>
                </a:solidFill>
                <a:latin typeface="Tahoma"/>
                <a:ea typeface="+mj-ea"/>
                <a:cs typeface="Tahoma"/>
              </a:defRPr>
            </a:lvl1pPr>
          </a:lstStyle>
          <a:p>
            <a:pPr marL="12700">
              <a:spcBef>
                <a:spcPts val="100"/>
              </a:spcBef>
            </a:pPr>
            <a:r>
              <a:rPr lang="en-IN" sz="3600" spc="-240" dirty="0">
                <a:latin typeface="Verdana"/>
              </a:rPr>
              <a:t>What is Bitcoin?</a:t>
            </a:r>
          </a:p>
        </p:txBody>
      </p:sp>
      <p:sp>
        <p:nvSpPr>
          <p:cNvPr id="8" name="object 4">
            <a:extLst>
              <a:ext uri="{FF2B5EF4-FFF2-40B4-BE49-F238E27FC236}">
                <a16:creationId xmlns:a16="http://schemas.microsoft.com/office/drawing/2014/main" id="{9DC98641-3FA4-B8A7-1DA1-DDD62CECC5D2}"/>
              </a:ext>
            </a:extLst>
          </p:cNvPr>
          <p:cNvSpPr txBox="1"/>
          <p:nvPr/>
        </p:nvSpPr>
        <p:spPr>
          <a:xfrm>
            <a:off x="10651191" y="6147942"/>
            <a:ext cx="6430645" cy="1541256"/>
          </a:xfrm>
          <a:prstGeom prst="rect">
            <a:avLst/>
          </a:prstGeom>
        </p:spPr>
        <p:txBody>
          <a:bodyPr vert="horz" wrap="square" lIns="0" tIns="11430" rIns="0" bIns="0" rtlCol="0">
            <a:spAutoFit/>
          </a:bodyPr>
          <a:lstStyle/>
          <a:p>
            <a:pPr marL="12700" marR="5080">
              <a:lnSpc>
                <a:spcPct val="100899"/>
              </a:lnSpc>
              <a:spcBef>
                <a:spcPts val="100"/>
              </a:spcBef>
            </a:pPr>
            <a:r>
              <a:rPr sz="2000" spc="-95" dirty="0">
                <a:solidFill>
                  <a:srgbClr val="FFFFFF"/>
                </a:solidFill>
                <a:latin typeface="Verdana"/>
              </a:rPr>
              <a:t>Bitcoin is a decentralized digital currency created in 2009 by an unknown person or group using the pseudonym Satoshi Nakamoto. It allows for peer-to- peer transactions without the need for intermediaries, revolutionizing the way we perceive money.</a:t>
            </a:r>
          </a:p>
        </p:txBody>
      </p:sp>
      <p:pic>
        <p:nvPicPr>
          <p:cNvPr id="12" name="Picture 11">
            <a:extLst>
              <a:ext uri="{FF2B5EF4-FFF2-40B4-BE49-F238E27FC236}">
                <a16:creationId xmlns:a16="http://schemas.microsoft.com/office/drawing/2014/main" id="{3604DC39-6E7C-2183-3E74-D9288A315571}"/>
              </a:ext>
            </a:extLst>
          </p:cNvPr>
          <p:cNvPicPr>
            <a:picLocks noChangeAspect="1"/>
          </p:cNvPicPr>
          <p:nvPr/>
        </p:nvPicPr>
        <p:blipFill>
          <a:blip r:embed="rId3"/>
          <a:stretch>
            <a:fillRect/>
          </a:stretch>
        </p:blipFill>
        <p:spPr>
          <a:xfrm>
            <a:off x="3247796" y="4834246"/>
            <a:ext cx="5533333" cy="3806889"/>
          </a:xfrm>
          <a:prstGeom prst="rect">
            <a:avLst/>
          </a:prstGeom>
        </p:spPr>
      </p:pic>
      <p:pic>
        <p:nvPicPr>
          <p:cNvPr id="13" name="Picture 12">
            <a:extLst>
              <a:ext uri="{FF2B5EF4-FFF2-40B4-BE49-F238E27FC236}">
                <a16:creationId xmlns:a16="http://schemas.microsoft.com/office/drawing/2014/main" id="{4D3D7718-BE05-D949-7354-BFCE1FE1B9B9}"/>
              </a:ext>
            </a:extLst>
          </p:cNvPr>
          <p:cNvPicPr>
            <a:picLocks noChangeAspect="1"/>
          </p:cNvPicPr>
          <p:nvPr/>
        </p:nvPicPr>
        <p:blipFill>
          <a:blip r:embed="rId4"/>
          <a:stretch>
            <a:fillRect/>
          </a:stretch>
        </p:blipFill>
        <p:spPr>
          <a:xfrm>
            <a:off x="9721446" y="870591"/>
            <a:ext cx="5533333" cy="3806889"/>
          </a:xfrm>
          <a:prstGeom prst="rect">
            <a:avLst/>
          </a:prstGeom>
        </p:spPr>
      </p:pic>
      <p:sp>
        <p:nvSpPr>
          <p:cNvPr id="16" name="object 6">
            <a:extLst>
              <a:ext uri="{FF2B5EF4-FFF2-40B4-BE49-F238E27FC236}">
                <a16:creationId xmlns:a16="http://schemas.microsoft.com/office/drawing/2014/main" id="{D93D8C94-4607-5241-2D01-75EF3DB04A21}"/>
              </a:ext>
            </a:extLst>
          </p:cNvPr>
          <p:cNvSpPr txBox="1">
            <a:spLocks/>
          </p:cNvSpPr>
          <p:nvPr/>
        </p:nvSpPr>
        <p:spPr>
          <a:xfrm>
            <a:off x="14331950" y="9569450"/>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5850" y="-16670"/>
            <a:ext cx="19507200" cy="10286977"/>
          </a:xfrm>
          <a:prstGeom prst="rect">
            <a:avLst/>
          </a:prstGeom>
        </p:spPr>
      </p:pic>
      <p:sp>
        <p:nvSpPr>
          <p:cNvPr id="3" name="object 3"/>
          <p:cNvSpPr txBox="1">
            <a:spLocks noGrp="1"/>
          </p:cNvSpPr>
          <p:nvPr>
            <p:ph type="title"/>
          </p:nvPr>
        </p:nvSpPr>
        <p:spPr>
          <a:xfrm>
            <a:off x="8519915" y="1748121"/>
            <a:ext cx="6466205" cy="551180"/>
          </a:xfrm>
          <a:prstGeom prst="rect">
            <a:avLst/>
          </a:prstGeom>
        </p:spPr>
        <p:txBody>
          <a:bodyPr vert="horz" wrap="square" lIns="0" tIns="12700" rIns="0" bIns="0" rtlCol="0">
            <a:spAutoFit/>
          </a:bodyPr>
          <a:lstStyle/>
          <a:p>
            <a:pPr marL="12700">
              <a:lnSpc>
                <a:spcPct val="100000"/>
              </a:lnSpc>
              <a:spcBef>
                <a:spcPts val="100"/>
              </a:spcBef>
            </a:pPr>
            <a:r>
              <a:rPr sz="3450" spc="-105" dirty="0">
                <a:latin typeface="Verdana"/>
                <a:cs typeface="Verdana"/>
              </a:rPr>
              <a:t>The</a:t>
            </a:r>
            <a:r>
              <a:rPr sz="3450" spc="-190" dirty="0">
                <a:latin typeface="Verdana"/>
                <a:cs typeface="Verdana"/>
              </a:rPr>
              <a:t> </a:t>
            </a:r>
            <a:r>
              <a:rPr sz="3450" spc="-50" dirty="0">
                <a:latin typeface="Verdana"/>
                <a:cs typeface="Verdana"/>
              </a:rPr>
              <a:t>Blockchain</a:t>
            </a:r>
            <a:r>
              <a:rPr sz="3450" spc="-190" dirty="0">
                <a:latin typeface="Verdana"/>
                <a:cs typeface="Verdana"/>
              </a:rPr>
              <a:t> </a:t>
            </a:r>
            <a:r>
              <a:rPr sz="3450" spc="-65" dirty="0">
                <a:latin typeface="Verdana"/>
                <a:cs typeface="Verdana"/>
              </a:rPr>
              <a:t>Technology</a:t>
            </a:r>
            <a:endParaRPr sz="3450" dirty="0">
              <a:latin typeface="Verdana"/>
              <a:cs typeface="Verdana"/>
            </a:endParaRPr>
          </a:p>
        </p:txBody>
      </p:sp>
      <p:sp>
        <p:nvSpPr>
          <p:cNvPr id="4" name="object 4"/>
          <p:cNvSpPr txBox="1"/>
          <p:nvPr/>
        </p:nvSpPr>
        <p:spPr>
          <a:xfrm>
            <a:off x="8930559" y="2559685"/>
            <a:ext cx="7581900" cy="1083310"/>
          </a:xfrm>
          <a:prstGeom prst="rect">
            <a:avLst/>
          </a:prstGeom>
        </p:spPr>
        <p:txBody>
          <a:bodyPr vert="horz" wrap="square" lIns="0" tIns="15875" rIns="0" bIns="0" rtlCol="0">
            <a:spAutoFit/>
          </a:bodyPr>
          <a:lstStyle/>
          <a:p>
            <a:pPr marL="12700" marR="5080" algn="just">
              <a:lnSpc>
                <a:spcPct val="98800"/>
              </a:lnSpc>
              <a:spcBef>
                <a:spcPts val="125"/>
              </a:spcBef>
            </a:pPr>
            <a:r>
              <a:rPr sz="1750" dirty="0">
                <a:solidFill>
                  <a:srgbClr val="FFFFFF"/>
                </a:solidFill>
                <a:latin typeface="Verdana"/>
                <a:cs typeface="Verdana"/>
              </a:rPr>
              <a:t>At</a:t>
            </a:r>
            <a:r>
              <a:rPr sz="1750" spc="235" dirty="0">
                <a:solidFill>
                  <a:srgbClr val="FFFFFF"/>
                </a:solidFill>
                <a:latin typeface="Verdana"/>
                <a:cs typeface="Verdana"/>
              </a:rPr>
              <a:t>  </a:t>
            </a:r>
            <a:r>
              <a:rPr sz="1750" dirty="0">
                <a:solidFill>
                  <a:srgbClr val="FFFFFF"/>
                </a:solidFill>
                <a:latin typeface="Verdana"/>
                <a:cs typeface="Verdana"/>
              </a:rPr>
              <a:t>the</a:t>
            </a:r>
            <a:r>
              <a:rPr sz="1750" spc="240" dirty="0">
                <a:solidFill>
                  <a:srgbClr val="FFFFFF"/>
                </a:solidFill>
                <a:latin typeface="Verdana"/>
                <a:cs typeface="Verdana"/>
              </a:rPr>
              <a:t>  </a:t>
            </a:r>
            <a:r>
              <a:rPr sz="1750" dirty="0">
                <a:solidFill>
                  <a:srgbClr val="FFFFFF"/>
                </a:solidFill>
                <a:latin typeface="Verdana"/>
                <a:cs typeface="Verdana"/>
              </a:rPr>
              <a:t>heart</a:t>
            </a:r>
            <a:r>
              <a:rPr sz="1750" spc="240" dirty="0">
                <a:solidFill>
                  <a:srgbClr val="FFFFFF"/>
                </a:solidFill>
                <a:latin typeface="Verdana"/>
                <a:cs typeface="Verdana"/>
              </a:rPr>
              <a:t>  </a:t>
            </a:r>
            <a:r>
              <a:rPr sz="1750" dirty="0">
                <a:solidFill>
                  <a:srgbClr val="FFFFFF"/>
                </a:solidFill>
                <a:latin typeface="Verdana"/>
                <a:cs typeface="Verdana"/>
              </a:rPr>
              <a:t>of</a:t>
            </a:r>
            <a:r>
              <a:rPr sz="1750" spc="240" dirty="0">
                <a:solidFill>
                  <a:srgbClr val="FFFFFF"/>
                </a:solidFill>
                <a:latin typeface="Verdana"/>
                <a:cs typeface="Verdana"/>
              </a:rPr>
              <a:t>  </a:t>
            </a:r>
            <a:r>
              <a:rPr sz="1750" dirty="0">
                <a:solidFill>
                  <a:srgbClr val="FFFFFF"/>
                </a:solidFill>
                <a:latin typeface="Verdana"/>
                <a:cs typeface="Verdana"/>
              </a:rPr>
              <a:t>Bitcoin</a:t>
            </a:r>
            <a:r>
              <a:rPr sz="1750" spc="240" dirty="0">
                <a:solidFill>
                  <a:srgbClr val="FFFFFF"/>
                </a:solidFill>
                <a:latin typeface="Verdana"/>
                <a:cs typeface="Verdana"/>
              </a:rPr>
              <a:t>  </a:t>
            </a:r>
            <a:r>
              <a:rPr sz="1750" dirty="0">
                <a:solidFill>
                  <a:srgbClr val="FFFFFF"/>
                </a:solidFill>
                <a:latin typeface="Verdana"/>
                <a:cs typeface="Verdana"/>
              </a:rPr>
              <a:t>lies</a:t>
            </a:r>
            <a:r>
              <a:rPr sz="1750" spc="235" dirty="0">
                <a:solidFill>
                  <a:srgbClr val="FFFFFF"/>
                </a:solidFill>
                <a:latin typeface="Verdana"/>
                <a:cs typeface="Verdana"/>
              </a:rPr>
              <a:t>  </a:t>
            </a:r>
            <a:r>
              <a:rPr sz="1750" b="1" dirty="0">
                <a:solidFill>
                  <a:srgbClr val="FFFFFF"/>
                </a:solidFill>
                <a:latin typeface="Verdana"/>
                <a:cs typeface="Verdana"/>
              </a:rPr>
              <a:t>blockchain</a:t>
            </a:r>
            <a:r>
              <a:rPr sz="1750" b="1" spc="285" dirty="0">
                <a:solidFill>
                  <a:srgbClr val="FFFFFF"/>
                </a:solidFill>
                <a:latin typeface="Verdana"/>
                <a:cs typeface="Verdana"/>
              </a:rPr>
              <a:t>  </a:t>
            </a:r>
            <a:r>
              <a:rPr sz="1750" b="1" dirty="0">
                <a:solidFill>
                  <a:srgbClr val="FFFFFF"/>
                </a:solidFill>
                <a:latin typeface="Verdana"/>
                <a:cs typeface="Verdana"/>
              </a:rPr>
              <a:t>technology</a:t>
            </a:r>
            <a:r>
              <a:rPr sz="1750" dirty="0">
                <a:solidFill>
                  <a:srgbClr val="FFFFFF"/>
                </a:solidFill>
                <a:latin typeface="Verdana"/>
                <a:cs typeface="Verdana"/>
              </a:rPr>
              <a:t>.</a:t>
            </a:r>
            <a:r>
              <a:rPr sz="1750" spc="240" dirty="0">
                <a:solidFill>
                  <a:srgbClr val="FFFFFF"/>
                </a:solidFill>
                <a:latin typeface="Verdana"/>
                <a:cs typeface="Verdana"/>
              </a:rPr>
              <a:t>  </a:t>
            </a:r>
            <a:r>
              <a:rPr sz="1750" spc="-20" dirty="0">
                <a:solidFill>
                  <a:srgbClr val="FFFFFF"/>
                </a:solidFill>
                <a:latin typeface="Verdana"/>
                <a:cs typeface="Verdana"/>
              </a:rPr>
              <a:t>This </a:t>
            </a:r>
            <a:r>
              <a:rPr sz="1750" b="1" dirty="0">
                <a:solidFill>
                  <a:srgbClr val="FFFFFF"/>
                </a:solidFill>
                <a:latin typeface="Verdana"/>
                <a:cs typeface="Verdana"/>
              </a:rPr>
              <a:t>distributed</a:t>
            </a:r>
            <a:r>
              <a:rPr sz="1750" b="1" spc="350" dirty="0">
                <a:solidFill>
                  <a:srgbClr val="FFFFFF"/>
                </a:solidFill>
                <a:latin typeface="Verdana"/>
                <a:cs typeface="Verdana"/>
              </a:rPr>
              <a:t> </a:t>
            </a:r>
            <a:r>
              <a:rPr sz="1750" b="1" dirty="0">
                <a:solidFill>
                  <a:srgbClr val="FFFFFF"/>
                </a:solidFill>
                <a:latin typeface="Verdana"/>
                <a:cs typeface="Verdana"/>
              </a:rPr>
              <a:t>ledger</a:t>
            </a:r>
            <a:r>
              <a:rPr sz="1750" b="1" spc="310" dirty="0">
                <a:solidFill>
                  <a:srgbClr val="FFFFFF"/>
                </a:solidFill>
                <a:latin typeface="Verdana"/>
                <a:cs typeface="Verdana"/>
              </a:rPr>
              <a:t> </a:t>
            </a:r>
            <a:r>
              <a:rPr sz="1750" dirty="0">
                <a:solidFill>
                  <a:srgbClr val="FFFFFF"/>
                </a:solidFill>
                <a:latin typeface="Verdana"/>
                <a:cs typeface="Verdana"/>
              </a:rPr>
              <a:t>records</a:t>
            </a:r>
            <a:r>
              <a:rPr sz="1750" spc="290" dirty="0">
                <a:solidFill>
                  <a:srgbClr val="FFFFFF"/>
                </a:solidFill>
                <a:latin typeface="Verdana"/>
                <a:cs typeface="Verdana"/>
              </a:rPr>
              <a:t> </a:t>
            </a:r>
            <a:r>
              <a:rPr sz="1750" dirty="0">
                <a:solidFill>
                  <a:srgbClr val="FFFFFF"/>
                </a:solidFill>
                <a:latin typeface="Verdana"/>
                <a:cs typeface="Verdana"/>
              </a:rPr>
              <a:t>all</a:t>
            </a:r>
            <a:r>
              <a:rPr sz="1750" spc="285" dirty="0">
                <a:solidFill>
                  <a:srgbClr val="FFFFFF"/>
                </a:solidFill>
                <a:latin typeface="Verdana"/>
                <a:cs typeface="Verdana"/>
              </a:rPr>
              <a:t> </a:t>
            </a:r>
            <a:r>
              <a:rPr sz="1750" dirty="0">
                <a:solidFill>
                  <a:srgbClr val="FFFFFF"/>
                </a:solidFill>
                <a:latin typeface="Verdana"/>
                <a:cs typeface="Verdana"/>
              </a:rPr>
              <a:t>transactions</a:t>
            </a:r>
            <a:r>
              <a:rPr sz="1750" spc="290" dirty="0">
                <a:solidFill>
                  <a:srgbClr val="FFFFFF"/>
                </a:solidFill>
                <a:latin typeface="Verdana"/>
                <a:cs typeface="Verdana"/>
              </a:rPr>
              <a:t> </a:t>
            </a:r>
            <a:r>
              <a:rPr sz="1750" dirty="0">
                <a:solidFill>
                  <a:srgbClr val="FFFFFF"/>
                </a:solidFill>
                <a:latin typeface="Verdana"/>
                <a:cs typeface="Verdana"/>
              </a:rPr>
              <a:t>across</a:t>
            </a:r>
            <a:r>
              <a:rPr sz="1750" spc="285" dirty="0">
                <a:solidFill>
                  <a:srgbClr val="FFFFFF"/>
                </a:solidFill>
                <a:latin typeface="Verdana"/>
                <a:cs typeface="Verdana"/>
              </a:rPr>
              <a:t> </a:t>
            </a:r>
            <a:r>
              <a:rPr sz="1750" dirty="0">
                <a:solidFill>
                  <a:srgbClr val="FFFFFF"/>
                </a:solidFill>
                <a:latin typeface="Verdana"/>
                <a:cs typeface="Verdana"/>
              </a:rPr>
              <a:t>a</a:t>
            </a:r>
            <a:r>
              <a:rPr sz="1750" spc="290" dirty="0">
                <a:solidFill>
                  <a:srgbClr val="FFFFFF"/>
                </a:solidFill>
                <a:latin typeface="Verdana"/>
                <a:cs typeface="Verdana"/>
              </a:rPr>
              <a:t> </a:t>
            </a:r>
            <a:r>
              <a:rPr sz="1750" dirty="0">
                <a:solidFill>
                  <a:srgbClr val="FFFFFF"/>
                </a:solidFill>
                <a:latin typeface="Verdana"/>
                <a:cs typeface="Verdana"/>
              </a:rPr>
              <a:t>network</a:t>
            </a:r>
            <a:r>
              <a:rPr sz="1750" spc="285" dirty="0">
                <a:solidFill>
                  <a:srgbClr val="FFFFFF"/>
                </a:solidFill>
                <a:latin typeface="Verdana"/>
                <a:cs typeface="Verdana"/>
              </a:rPr>
              <a:t> </a:t>
            </a:r>
            <a:r>
              <a:rPr sz="1750" spc="-25" dirty="0">
                <a:solidFill>
                  <a:srgbClr val="FFFFFF"/>
                </a:solidFill>
                <a:latin typeface="Verdana"/>
                <a:cs typeface="Verdana"/>
              </a:rPr>
              <a:t>of </a:t>
            </a:r>
            <a:r>
              <a:rPr sz="1750" dirty="0">
                <a:solidFill>
                  <a:srgbClr val="FFFFFF"/>
                </a:solidFill>
                <a:latin typeface="Verdana"/>
                <a:cs typeface="Verdana"/>
              </a:rPr>
              <a:t>computers,</a:t>
            </a:r>
            <a:r>
              <a:rPr sz="1750" spc="400" dirty="0">
                <a:solidFill>
                  <a:srgbClr val="FFFFFF"/>
                </a:solidFill>
                <a:latin typeface="Verdana"/>
                <a:cs typeface="Verdana"/>
              </a:rPr>
              <a:t> </a:t>
            </a:r>
            <a:r>
              <a:rPr sz="1750" dirty="0">
                <a:solidFill>
                  <a:srgbClr val="FFFFFF"/>
                </a:solidFill>
                <a:latin typeface="Verdana"/>
                <a:cs typeface="Verdana"/>
              </a:rPr>
              <a:t>ensuring</a:t>
            </a:r>
            <a:r>
              <a:rPr sz="1750" spc="400" dirty="0">
                <a:solidFill>
                  <a:srgbClr val="FFFFFF"/>
                </a:solidFill>
                <a:latin typeface="Verdana"/>
                <a:cs typeface="Verdana"/>
              </a:rPr>
              <a:t> </a:t>
            </a:r>
            <a:r>
              <a:rPr sz="1750" b="1" spc="-20" dirty="0">
                <a:solidFill>
                  <a:srgbClr val="FFFFFF"/>
                </a:solidFill>
                <a:latin typeface="Verdana"/>
                <a:cs typeface="Verdana"/>
              </a:rPr>
              <a:t>transparency</a:t>
            </a:r>
            <a:r>
              <a:rPr sz="1750" b="1" spc="425" dirty="0">
                <a:solidFill>
                  <a:srgbClr val="FFFFFF"/>
                </a:solidFill>
                <a:latin typeface="Verdana"/>
                <a:cs typeface="Verdana"/>
              </a:rPr>
              <a:t> </a:t>
            </a:r>
            <a:r>
              <a:rPr sz="1750" dirty="0">
                <a:solidFill>
                  <a:srgbClr val="FFFFFF"/>
                </a:solidFill>
                <a:latin typeface="Verdana"/>
                <a:cs typeface="Verdana"/>
              </a:rPr>
              <a:t>and</a:t>
            </a:r>
            <a:r>
              <a:rPr sz="1750" spc="400" dirty="0">
                <a:solidFill>
                  <a:srgbClr val="FFFFFF"/>
                </a:solidFill>
                <a:latin typeface="Verdana"/>
                <a:cs typeface="Verdana"/>
              </a:rPr>
              <a:t> </a:t>
            </a:r>
            <a:r>
              <a:rPr sz="1750" b="1" spc="-20" dirty="0">
                <a:solidFill>
                  <a:srgbClr val="FFFFFF"/>
                </a:solidFill>
                <a:latin typeface="Verdana"/>
                <a:cs typeface="Verdana"/>
              </a:rPr>
              <a:t>security</a:t>
            </a:r>
            <a:r>
              <a:rPr sz="1750" spc="-20" dirty="0">
                <a:solidFill>
                  <a:srgbClr val="FFFFFF"/>
                </a:solidFill>
                <a:latin typeface="Verdana"/>
                <a:cs typeface="Verdana"/>
              </a:rPr>
              <a:t>.</a:t>
            </a:r>
            <a:r>
              <a:rPr sz="1750" spc="400" dirty="0">
                <a:solidFill>
                  <a:srgbClr val="FFFFFF"/>
                </a:solidFill>
                <a:latin typeface="Verdana"/>
                <a:cs typeface="Verdana"/>
              </a:rPr>
              <a:t> </a:t>
            </a:r>
            <a:r>
              <a:rPr sz="1750" dirty="0">
                <a:solidFill>
                  <a:srgbClr val="FFFFFF"/>
                </a:solidFill>
                <a:latin typeface="Verdana"/>
                <a:cs typeface="Verdana"/>
              </a:rPr>
              <a:t>Each</a:t>
            </a:r>
            <a:r>
              <a:rPr sz="1750" spc="400" dirty="0">
                <a:solidFill>
                  <a:srgbClr val="FFFFFF"/>
                </a:solidFill>
                <a:latin typeface="Verdana"/>
                <a:cs typeface="Verdana"/>
              </a:rPr>
              <a:t> </a:t>
            </a:r>
            <a:r>
              <a:rPr sz="1750" dirty="0">
                <a:solidFill>
                  <a:srgbClr val="FFFFFF"/>
                </a:solidFill>
                <a:latin typeface="Verdana"/>
                <a:cs typeface="Verdana"/>
              </a:rPr>
              <a:t>block</a:t>
            </a:r>
            <a:r>
              <a:rPr sz="1750" spc="400" dirty="0">
                <a:solidFill>
                  <a:srgbClr val="FFFFFF"/>
                </a:solidFill>
                <a:latin typeface="Verdana"/>
                <a:cs typeface="Verdana"/>
              </a:rPr>
              <a:t> </a:t>
            </a:r>
            <a:r>
              <a:rPr sz="1750" spc="-25" dirty="0">
                <a:solidFill>
                  <a:srgbClr val="FFFFFF"/>
                </a:solidFill>
                <a:latin typeface="Verdana"/>
                <a:cs typeface="Verdana"/>
              </a:rPr>
              <a:t>is </a:t>
            </a:r>
            <a:r>
              <a:rPr sz="1750" dirty="0">
                <a:solidFill>
                  <a:srgbClr val="FFFFFF"/>
                </a:solidFill>
                <a:latin typeface="Verdana"/>
                <a:cs typeface="Verdana"/>
              </a:rPr>
              <a:t>linked</a:t>
            </a:r>
            <a:r>
              <a:rPr sz="1750" spc="-85" dirty="0">
                <a:solidFill>
                  <a:srgbClr val="FFFFFF"/>
                </a:solidFill>
                <a:latin typeface="Verdana"/>
                <a:cs typeface="Verdana"/>
              </a:rPr>
              <a:t> </a:t>
            </a:r>
            <a:r>
              <a:rPr sz="1750" dirty="0">
                <a:solidFill>
                  <a:srgbClr val="FFFFFF"/>
                </a:solidFill>
                <a:latin typeface="Verdana"/>
                <a:cs typeface="Verdana"/>
              </a:rPr>
              <a:t>to</a:t>
            </a:r>
            <a:r>
              <a:rPr sz="1750" spc="-85" dirty="0">
                <a:solidFill>
                  <a:srgbClr val="FFFFFF"/>
                </a:solidFill>
                <a:latin typeface="Verdana"/>
                <a:cs typeface="Verdana"/>
              </a:rPr>
              <a:t> </a:t>
            </a:r>
            <a:r>
              <a:rPr sz="1750" dirty="0">
                <a:solidFill>
                  <a:srgbClr val="FFFFFF"/>
                </a:solidFill>
                <a:latin typeface="Verdana"/>
                <a:cs typeface="Verdana"/>
              </a:rPr>
              <a:t>the</a:t>
            </a:r>
            <a:r>
              <a:rPr sz="1750" spc="-85" dirty="0">
                <a:solidFill>
                  <a:srgbClr val="FFFFFF"/>
                </a:solidFill>
                <a:latin typeface="Verdana"/>
                <a:cs typeface="Verdana"/>
              </a:rPr>
              <a:t> </a:t>
            </a:r>
            <a:r>
              <a:rPr sz="1750" spc="-20" dirty="0">
                <a:solidFill>
                  <a:srgbClr val="FFFFFF"/>
                </a:solidFill>
                <a:latin typeface="Verdana"/>
                <a:cs typeface="Verdana"/>
              </a:rPr>
              <a:t>previous</a:t>
            </a:r>
            <a:r>
              <a:rPr sz="1750" spc="-85" dirty="0">
                <a:solidFill>
                  <a:srgbClr val="FFFFFF"/>
                </a:solidFill>
                <a:latin typeface="Verdana"/>
                <a:cs typeface="Verdana"/>
              </a:rPr>
              <a:t> </a:t>
            </a:r>
            <a:r>
              <a:rPr sz="1750" spc="-50" dirty="0">
                <a:solidFill>
                  <a:srgbClr val="FFFFFF"/>
                </a:solidFill>
                <a:latin typeface="Verdana"/>
                <a:cs typeface="Verdana"/>
              </a:rPr>
              <a:t>one,</a:t>
            </a:r>
            <a:r>
              <a:rPr sz="1750" spc="-85" dirty="0">
                <a:solidFill>
                  <a:srgbClr val="FFFFFF"/>
                </a:solidFill>
                <a:latin typeface="Verdana"/>
                <a:cs typeface="Verdana"/>
              </a:rPr>
              <a:t> </a:t>
            </a:r>
            <a:r>
              <a:rPr sz="1750" dirty="0">
                <a:solidFill>
                  <a:srgbClr val="FFFFFF"/>
                </a:solidFill>
                <a:latin typeface="Verdana"/>
                <a:cs typeface="Verdana"/>
              </a:rPr>
              <a:t>creating</a:t>
            </a:r>
            <a:r>
              <a:rPr sz="1750" spc="-85" dirty="0">
                <a:solidFill>
                  <a:srgbClr val="FFFFFF"/>
                </a:solidFill>
                <a:latin typeface="Verdana"/>
                <a:cs typeface="Verdana"/>
              </a:rPr>
              <a:t> </a:t>
            </a:r>
            <a:r>
              <a:rPr sz="1750" dirty="0">
                <a:solidFill>
                  <a:srgbClr val="FFFFFF"/>
                </a:solidFill>
                <a:latin typeface="Verdana"/>
                <a:cs typeface="Verdana"/>
              </a:rPr>
              <a:t>an</a:t>
            </a:r>
            <a:r>
              <a:rPr sz="1750" spc="-85" dirty="0">
                <a:solidFill>
                  <a:srgbClr val="FFFFFF"/>
                </a:solidFill>
                <a:latin typeface="Verdana"/>
                <a:cs typeface="Verdana"/>
              </a:rPr>
              <a:t> </a:t>
            </a:r>
            <a:r>
              <a:rPr sz="1750" dirty="0">
                <a:solidFill>
                  <a:srgbClr val="FFFFFF"/>
                </a:solidFill>
                <a:latin typeface="Verdana"/>
                <a:cs typeface="Verdana"/>
              </a:rPr>
              <a:t>unbreakable</a:t>
            </a:r>
            <a:r>
              <a:rPr sz="1750" spc="-85" dirty="0">
                <a:solidFill>
                  <a:srgbClr val="FFFFFF"/>
                </a:solidFill>
                <a:latin typeface="Verdana"/>
                <a:cs typeface="Verdana"/>
              </a:rPr>
              <a:t> </a:t>
            </a:r>
            <a:r>
              <a:rPr sz="1750" dirty="0">
                <a:solidFill>
                  <a:srgbClr val="FFFFFF"/>
                </a:solidFill>
                <a:latin typeface="Verdana"/>
                <a:cs typeface="Verdana"/>
              </a:rPr>
              <a:t>chain</a:t>
            </a:r>
            <a:r>
              <a:rPr sz="1750" spc="-85" dirty="0">
                <a:solidFill>
                  <a:srgbClr val="FFFFFF"/>
                </a:solidFill>
                <a:latin typeface="Verdana"/>
                <a:cs typeface="Verdana"/>
              </a:rPr>
              <a:t> </a:t>
            </a:r>
            <a:r>
              <a:rPr sz="1750" dirty="0">
                <a:solidFill>
                  <a:srgbClr val="FFFFFF"/>
                </a:solidFill>
                <a:latin typeface="Verdana"/>
                <a:cs typeface="Verdana"/>
              </a:rPr>
              <a:t>of</a:t>
            </a:r>
            <a:r>
              <a:rPr sz="1750" spc="-80" dirty="0">
                <a:solidFill>
                  <a:srgbClr val="FFFFFF"/>
                </a:solidFill>
                <a:latin typeface="Verdana"/>
                <a:cs typeface="Verdana"/>
              </a:rPr>
              <a:t> </a:t>
            </a:r>
            <a:r>
              <a:rPr sz="1750" b="1" spc="-10" dirty="0">
                <a:solidFill>
                  <a:srgbClr val="FFFFFF"/>
                </a:solidFill>
                <a:latin typeface="Verdana"/>
                <a:cs typeface="Verdana"/>
              </a:rPr>
              <a:t>trust</a:t>
            </a:r>
            <a:r>
              <a:rPr sz="1750" spc="-10" dirty="0">
                <a:solidFill>
                  <a:srgbClr val="FFFFFF"/>
                </a:solidFill>
                <a:latin typeface="Verdana"/>
                <a:cs typeface="Verdana"/>
              </a:rPr>
              <a:t>.</a:t>
            </a:r>
            <a:endParaRPr sz="1750" dirty="0">
              <a:latin typeface="Verdana"/>
              <a:cs typeface="Verdana"/>
            </a:endParaRPr>
          </a:p>
        </p:txBody>
      </p:sp>
      <p:sp>
        <p:nvSpPr>
          <p:cNvPr id="5" name="object 3">
            <a:extLst>
              <a:ext uri="{FF2B5EF4-FFF2-40B4-BE49-F238E27FC236}">
                <a16:creationId xmlns:a16="http://schemas.microsoft.com/office/drawing/2014/main" id="{B7E0AB2F-0BF1-9864-53EA-ABC597FCE025}"/>
              </a:ext>
            </a:extLst>
          </p:cNvPr>
          <p:cNvSpPr txBox="1">
            <a:spLocks/>
          </p:cNvSpPr>
          <p:nvPr/>
        </p:nvSpPr>
        <p:spPr>
          <a:xfrm>
            <a:off x="1690098" y="5495073"/>
            <a:ext cx="6509384" cy="546945"/>
          </a:xfrm>
          <a:prstGeom prst="rect">
            <a:avLst/>
          </a:prstGeom>
        </p:spPr>
        <p:txBody>
          <a:bodyPr vert="horz" wrap="square" lIns="0" tIns="15875" rIns="0" bIns="0" rtlCol="0">
            <a:spAutoFit/>
          </a:bodyPr>
          <a:lstStyle>
            <a:lvl1pPr>
              <a:defRPr sz="4800" b="1" i="0">
                <a:solidFill>
                  <a:srgbClr val="FFAB40"/>
                </a:solidFill>
                <a:latin typeface="Tahoma"/>
                <a:ea typeface="+mj-ea"/>
                <a:cs typeface="Tahoma"/>
              </a:defRPr>
            </a:lvl1pPr>
          </a:lstStyle>
          <a:p>
            <a:pPr marL="12700">
              <a:spcBef>
                <a:spcPts val="100"/>
              </a:spcBef>
            </a:pPr>
            <a:r>
              <a:rPr lang="en-IN" sz="3450" spc="-105" dirty="0">
                <a:latin typeface="Verdana"/>
              </a:rPr>
              <a:t>Mining: The Gold Rush</a:t>
            </a:r>
          </a:p>
        </p:txBody>
      </p:sp>
      <p:sp>
        <p:nvSpPr>
          <p:cNvPr id="6" name="object 4">
            <a:extLst>
              <a:ext uri="{FF2B5EF4-FFF2-40B4-BE49-F238E27FC236}">
                <a16:creationId xmlns:a16="http://schemas.microsoft.com/office/drawing/2014/main" id="{79033CE5-D1DC-83A5-8BAC-188E8A09F8AB}"/>
              </a:ext>
            </a:extLst>
          </p:cNvPr>
          <p:cNvSpPr txBox="1"/>
          <p:nvPr/>
        </p:nvSpPr>
        <p:spPr>
          <a:xfrm>
            <a:off x="2444750" y="6410340"/>
            <a:ext cx="6872855" cy="1400704"/>
          </a:xfrm>
          <a:prstGeom prst="rect">
            <a:avLst/>
          </a:prstGeom>
        </p:spPr>
        <p:txBody>
          <a:bodyPr vert="horz" wrap="square" lIns="0" tIns="10795" rIns="0" bIns="0" rtlCol="0">
            <a:spAutoFit/>
          </a:bodyPr>
          <a:lstStyle/>
          <a:p>
            <a:pPr marL="12700" marR="5080" algn="just">
              <a:lnSpc>
                <a:spcPct val="101899"/>
              </a:lnSpc>
              <a:spcBef>
                <a:spcPts val="85"/>
              </a:spcBef>
            </a:pPr>
            <a:r>
              <a:rPr sz="1800" dirty="0">
                <a:solidFill>
                  <a:srgbClr val="FFFFFF"/>
                </a:solidFill>
                <a:latin typeface="Verdana"/>
                <a:cs typeface="Verdana"/>
              </a:rPr>
              <a:t>Bitcoin</a:t>
            </a:r>
            <a:r>
              <a:rPr sz="1800" spc="20" dirty="0">
                <a:solidFill>
                  <a:srgbClr val="FFFFFF"/>
                </a:solidFill>
                <a:latin typeface="Verdana"/>
                <a:cs typeface="Verdana"/>
              </a:rPr>
              <a:t> </a:t>
            </a:r>
            <a:r>
              <a:rPr sz="1800" b="1" spc="-10" dirty="0">
                <a:solidFill>
                  <a:srgbClr val="FFFFFF"/>
                </a:solidFill>
                <a:latin typeface="Verdana"/>
                <a:cs typeface="Verdana"/>
              </a:rPr>
              <a:t>mining</a:t>
            </a:r>
            <a:r>
              <a:rPr sz="1800" b="1" spc="40" dirty="0">
                <a:solidFill>
                  <a:srgbClr val="FFFFFF"/>
                </a:solidFill>
                <a:latin typeface="Verdana"/>
                <a:cs typeface="Verdana"/>
              </a:rPr>
              <a:t> </a:t>
            </a:r>
            <a:r>
              <a:rPr sz="1800" dirty="0">
                <a:solidFill>
                  <a:srgbClr val="FFFFFF"/>
                </a:solidFill>
                <a:latin typeface="Verdana"/>
                <a:cs typeface="Verdana"/>
              </a:rPr>
              <a:t>is</a:t>
            </a:r>
            <a:r>
              <a:rPr sz="1800" spc="20" dirty="0">
                <a:solidFill>
                  <a:srgbClr val="FFFFFF"/>
                </a:solidFill>
                <a:latin typeface="Verdana"/>
                <a:cs typeface="Verdana"/>
              </a:rPr>
              <a:t> </a:t>
            </a:r>
            <a:r>
              <a:rPr sz="1800" dirty="0">
                <a:solidFill>
                  <a:srgbClr val="FFFFFF"/>
                </a:solidFill>
                <a:latin typeface="Verdana"/>
                <a:cs typeface="Verdana"/>
              </a:rPr>
              <a:t>akin</a:t>
            </a:r>
            <a:r>
              <a:rPr sz="1800" spc="20" dirty="0">
                <a:solidFill>
                  <a:srgbClr val="FFFFFF"/>
                </a:solidFill>
                <a:latin typeface="Verdana"/>
                <a:cs typeface="Verdana"/>
              </a:rPr>
              <a:t> </a:t>
            </a:r>
            <a:r>
              <a:rPr sz="1800" dirty="0">
                <a:solidFill>
                  <a:srgbClr val="FFFFFF"/>
                </a:solidFill>
                <a:latin typeface="Verdana"/>
                <a:cs typeface="Verdana"/>
              </a:rPr>
              <a:t>to</a:t>
            </a:r>
            <a:r>
              <a:rPr sz="1800" spc="25" dirty="0">
                <a:solidFill>
                  <a:srgbClr val="FFFFFF"/>
                </a:solidFill>
                <a:latin typeface="Verdana"/>
                <a:cs typeface="Verdana"/>
              </a:rPr>
              <a:t> </a:t>
            </a:r>
            <a:r>
              <a:rPr sz="1800" dirty="0">
                <a:solidFill>
                  <a:srgbClr val="FFFFFF"/>
                </a:solidFill>
                <a:latin typeface="Verdana"/>
                <a:cs typeface="Verdana"/>
              </a:rPr>
              <a:t>a</a:t>
            </a:r>
            <a:r>
              <a:rPr sz="1800" spc="20" dirty="0">
                <a:solidFill>
                  <a:srgbClr val="FFFFFF"/>
                </a:solidFill>
                <a:latin typeface="Verdana"/>
                <a:cs typeface="Verdana"/>
              </a:rPr>
              <a:t> </a:t>
            </a:r>
            <a:r>
              <a:rPr sz="1800" dirty="0">
                <a:solidFill>
                  <a:srgbClr val="FFFFFF"/>
                </a:solidFill>
                <a:latin typeface="Verdana"/>
                <a:cs typeface="Verdana"/>
              </a:rPr>
              <a:t>modern-day</a:t>
            </a:r>
            <a:r>
              <a:rPr sz="1800" spc="20" dirty="0">
                <a:solidFill>
                  <a:srgbClr val="FFFFFF"/>
                </a:solidFill>
                <a:latin typeface="Verdana"/>
                <a:cs typeface="Verdana"/>
              </a:rPr>
              <a:t> </a:t>
            </a:r>
            <a:r>
              <a:rPr sz="1800" spc="65" dirty="0">
                <a:solidFill>
                  <a:srgbClr val="FFFFFF"/>
                </a:solidFill>
                <a:latin typeface="Verdana"/>
                <a:cs typeface="Verdana"/>
              </a:rPr>
              <a:t>gold</a:t>
            </a:r>
            <a:r>
              <a:rPr sz="1800" spc="25" dirty="0">
                <a:solidFill>
                  <a:srgbClr val="FFFFFF"/>
                </a:solidFill>
                <a:latin typeface="Verdana"/>
                <a:cs typeface="Verdana"/>
              </a:rPr>
              <a:t> </a:t>
            </a:r>
            <a:r>
              <a:rPr sz="1800" spc="-25" dirty="0">
                <a:solidFill>
                  <a:srgbClr val="FFFFFF"/>
                </a:solidFill>
                <a:latin typeface="Verdana"/>
                <a:cs typeface="Verdana"/>
              </a:rPr>
              <a:t>rush,</a:t>
            </a:r>
            <a:r>
              <a:rPr sz="1800" spc="20" dirty="0">
                <a:solidFill>
                  <a:srgbClr val="FFFFFF"/>
                </a:solidFill>
                <a:latin typeface="Verdana"/>
                <a:cs typeface="Verdana"/>
              </a:rPr>
              <a:t> </a:t>
            </a:r>
            <a:r>
              <a:rPr sz="1800" dirty="0">
                <a:solidFill>
                  <a:srgbClr val="FFFFFF"/>
                </a:solidFill>
                <a:latin typeface="Verdana"/>
                <a:cs typeface="Verdana"/>
              </a:rPr>
              <a:t>where</a:t>
            </a:r>
            <a:r>
              <a:rPr sz="1800" spc="20" dirty="0">
                <a:solidFill>
                  <a:srgbClr val="FFFFFF"/>
                </a:solidFill>
                <a:latin typeface="Verdana"/>
                <a:cs typeface="Verdana"/>
              </a:rPr>
              <a:t> </a:t>
            </a:r>
            <a:r>
              <a:rPr sz="1800" spc="-10" dirty="0">
                <a:solidFill>
                  <a:srgbClr val="FFFFFF"/>
                </a:solidFill>
                <a:latin typeface="Verdana"/>
                <a:cs typeface="Verdana"/>
              </a:rPr>
              <a:t>miners </a:t>
            </a:r>
            <a:r>
              <a:rPr sz="1800" dirty="0">
                <a:solidFill>
                  <a:srgbClr val="FFFFFF"/>
                </a:solidFill>
                <a:latin typeface="Verdana"/>
                <a:cs typeface="Verdana"/>
              </a:rPr>
              <a:t>use</a:t>
            </a:r>
            <a:r>
              <a:rPr sz="1800" spc="355" dirty="0">
                <a:solidFill>
                  <a:srgbClr val="FFFFFF"/>
                </a:solidFill>
                <a:latin typeface="Verdana"/>
                <a:cs typeface="Verdana"/>
              </a:rPr>
              <a:t>  </a:t>
            </a:r>
            <a:r>
              <a:rPr sz="1800" dirty="0">
                <a:solidFill>
                  <a:srgbClr val="FFFFFF"/>
                </a:solidFill>
                <a:latin typeface="Verdana"/>
                <a:cs typeface="Verdana"/>
              </a:rPr>
              <a:t>powerful</a:t>
            </a:r>
            <a:r>
              <a:rPr sz="1800" spc="355" dirty="0">
                <a:solidFill>
                  <a:srgbClr val="FFFFFF"/>
                </a:solidFill>
                <a:latin typeface="Verdana"/>
                <a:cs typeface="Verdana"/>
              </a:rPr>
              <a:t>  </a:t>
            </a:r>
            <a:r>
              <a:rPr sz="1800" dirty="0">
                <a:solidFill>
                  <a:srgbClr val="FFFFFF"/>
                </a:solidFill>
                <a:latin typeface="Verdana"/>
                <a:cs typeface="Verdana"/>
              </a:rPr>
              <a:t>computers</a:t>
            </a:r>
            <a:r>
              <a:rPr sz="1800" spc="355" dirty="0">
                <a:solidFill>
                  <a:srgbClr val="FFFFFF"/>
                </a:solidFill>
                <a:latin typeface="Verdana"/>
                <a:cs typeface="Verdana"/>
              </a:rPr>
              <a:t>  </a:t>
            </a:r>
            <a:r>
              <a:rPr sz="1800" dirty="0">
                <a:solidFill>
                  <a:srgbClr val="FFFFFF"/>
                </a:solidFill>
                <a:latin typeface="Verdana"/>
                <a:cs typeface="Verdana"/>
              </a:rPr>
              <a:t>to</a:t>
            </a:r>
            <a:r>
              <a:rPr sz="1800" spc="355" dirty="0">
                <a:solidFill>
                  <a:srgbClr val="FFFFFF"/>
                </a:solidFill>
                <a:latin typeface="Verdana"/>
                <a:cs typeface="Verdana"/>
              </a:rPr>
              <a:t>  </a:t>
            </a:r>
            <a:r>
              <a:rPr sz="1800" dirty="0">
                <a:solidFill>
                  <a:srgbClr val="FFFFFF"/>
                </a:solidFill>
                <a:latin typeface="Verdana"/>
                <a:cs typeface="Verdana"/>
              </a:rPr>
              <a:t>solve</a:t>
            </a:r>
            <a:r>
              <a:rPr sz="1800" spc="355" dirty="0">
                <a:solidFill>
                  <a:srgbClr val="FFFFFF"/>
                </a:solidFill>
                <a:latin typeface="Verdana"/>
                <a:cs typeface="Verdana"/>
              </a:rPr>
              <a:t>  </a:t>
            </a:r>
            <a:r>
              <a:rPr sz="1800" dirty="0">
                <a:solidFill>
                  <a:srgbClr val="FFFFFF"/>
                </a:solidFill>
                <a:latin typeface="Verdana"/>
                <a:cs typeface="Verdana"/>
              </a:rPr>
              <a:t>complex</a:t>
            </a:r>
            <a:r>
              <a:rPr sz="1800" spc="355" dirty="0">
                <a:solidFill>
                  <a:srgbClr val="FFFFFF"/>
                </a:solidFill>
                <a:latin typeface="Verdana"/>
                <a:cs typeface="Verdana"/>
              </a:rPr>
              <a:t>  </a:t>
            </a:r>
            <a:r>
              <a:rPr sz="1800" spc="-10" dirty="0">
                <a:solidFill>
                  <a:srgbClr val="FFFFFF"/>
                </a:solidFill>
                <a:latin typeface="Verdana"/>
                <a:cs typeface="Verdana"/>
              </a:rPr>
              <a:t>mathematical </a:t>
            </a:r>
            <a:r>
              <a:rPr sz="1800" dirty="0">
                <a:solidFill>
                  <a:srgbClr val="FFFFFF"/>
                </a:solidFill>
                <a:latin typeface="Verdana"/>
                <a:cs typeface="Verdana"/>
              </a:rPr>
              <a:t>problems.</a:t>
            </a:r>
            <a:r>
              <a:rPr sz="1800" spc="459" dirty="0">
                <a:solidFill>
                  <a:srgbClr val="FFFFFF"/>
                </a:solidFill>
                <a:latin typeface="Verdana"/>
                <a:cs typeface="Verdana"/>
              </a:rPr>
              <a:t> </a:t>
            </a:r>
            <a:r>
              <a:rPr sz="1800" dirty="0">
                <a:solidFill>
                  <a:srgbClr val="FFFFFF"/>
                </a:solidFill>
                <a:latin typeface="Verdana"/>
                <a:cs typeface="Verdana"/>
              </a:rPr>
              <a:t>Successful</a:t>
            </a:r>
            <a:r>
              <a:rPr sz="1800" spc="465" dirty="0">
                <a:solidFill>
                  <a:srgbClr val="FFFFFF"/>
                </a:solidFill>
                <a:latin typeface="Verdana"/>
                <a:cs typeface="Verdana"/>
              </a:rPr>
              <a:t> </a:t>
            </a:r>
            <a:r>
              <a:rPr sz="1800" dirty="0">
                <a:solidFill>
                  <a:srgbClr val="FFFFFF"/>
                </a:solidFill>
                <a:latin typeface="Verdana"/>
                <a:cs typeface="Verdana"/>
              </a:rPr>
              <a:t>miners</a:t>
            </a:r>
            <a:r>
              <a:rPr sz="1800" spc="459" dirty="0">
                <a:solidFill>
                  <a:srgbClr val="FFFFFF"/>
                </a:solidFill>
                <a:latin typeface="Verdana"/>
                <a:cs typeface="Verdana"/>
              </a:rPr>
              <a:t> </a:t>
            </a:r>
            <a:r>
              <a:rPr sz="1800" dirty="0">
                <a:solidFill>
                  <a:srgbClr val="FFFFFF"/>
                </a:solidFill>
                <a:latin typeface="Verdana"/>
                <a:cs typeface="Verdana"/>
              </a:rPr>
              <a:t>are</a:t>
            </a:r>
            <a:r>
              <a:rPr sz="1800" spc="465" dirty="0">
                <a:solidFill>
                  <a:srgbClr val="FFFFFF"/>
                </a:solidFill>
                <a:latin typeface="Verdana"/>
                <a:cs typeface="Verdana"/>
              </a:rPr>
              <a:t> </a:t>
            </a:r>
            <a:r>
              <a:rPr sz="1800" dirty="0">
                <a:solidFill>
                  <a:srgbClr val="FFFFFF"/>
                </a:solidFill>
                <a:latin typeface="Verdana"/>
                <a:cs typeface="Verdana"/>
              </a:rPr>
              <a:t>rewarded</a:t>
            </a:r>
            <a:r>
              <a:rPr sz="1800" spc="459" dirty="0">
                <a:solidFill>
                  <a:srgbClr val="FFFFFF"/>
                </a:solidFill>
                <a:latin typeface="Verdana"/>
                <a:cs typeface="Verdana"/>
              </a:rPr>
              <a:t> </a:t>
            </a:r>
            <a:r>
              <a:rPr sz="1800" spc="50" dirty="0">
                <a:solidFill>
                  <a:srgbClr val="FFFFFF"/>
                </a:solidFill>
                <a:latin typeface="Verdana"/>
                <a:cs typeface="Verdana"/>
              </a:rPr>
              <a:t>with</a:t>
            </a:r>
            <a:r>
              <a:rPr sz="1800" spc="465" dirty="0">
                <a:solidFill>
                  <a:srgbClr val="FFFFFF"/>
                </a:solidFill>
                <a:latin typeface="Verdana"/>
                <a:cs typeface="Verdana"/>
              </a:rPr>
              <a:t> </a:t>
            </a:r>
            <a:r>
              <a:rPr sz="1800" spc="65" dirty="0">
                <a:solidFill>
                  <a:srgbClr val="FFFFFF"/>
                </a:solidFill>
                <a:latin typeface="Verdana"/>
                <a:cs typeface="Verdana"/>
              </a:rPr>
              <a:t>new</a:t>
            </a:r>
            <a:r>
              <a:rPr sz="1800" spc="459" dirty="0">
                <a:solidFill>
                  <a:srgbClr val="FFFFFF"/>
                </a:solidFill>
                <a:latin typeface="Verdana"/>
                <a:cs typeface="Verdana"/>
              </a:rPr>
              <a:t> </a:t>
            </a:r>
            <a:r>
              <a:rPr sz="1800" spc="-10" dirty="0">
                <a:solidFill>
                  <a:srgbClr val="FFFFFF"/>
                </a:solidFill>
                <a:latin typeface="Verdana"/>
                <a:cs typeface="Verdana"/>
              </a:rPr>
              <a:t>bitcoins, </a:t>
            </a:r>
            <a:r>
              <a:rPr sz="1800" spc="45" dirty="0">
                <a:solidFill>
                  <a:srgbClr val="FFFFFF"/>
                </a:solidFill>
                <a:latin typeface="Verdana"/>
                <a:cs typeface="Verdana"/>
              </a:rPr>
              <a:t>contributing</a:t>
            </a:r>
            <a:r>
              <a:rPr sz="1800" spc="-75" dirty="0">
                <a:solidFill>
                  <a:srgbClr val="FFFFFF"/>
                </a:solidFill>
                <a:latin typeface="Verdana"/>
                <a:cs typeface="Verdana"/>
              </a:rPr>
              <a:t> </a:t>
            </a:r>
            <a:r>
              <a:rPr sz="1800" dirty="0">
                <a:solidFill>
                  <a:srgbClr val="FFFFFF"/>
                </a:solidFill>
                <a:latin typeface="Verdana"/>
                <a:cs typeface="Verdana"/>
              </a:rPr>
              <a:t>to</a:t>
            </a:r>
            <a:r>
              <a:rPr sz="1800" spc="-70" dirty="0">
                <a:solidFill>
                  <a:srgbClr val="FFFFFF"/>
                </a:solidFill>
                <a:latin typeface="Verdana"/>
                <a:cs typeface="Verdana"/>
              </a:rPr>
              <a:t> </a:t>
            </a:r>
            <a:r>
              <a:rPr sz="1800" dirty="0">
                <a:solidFill>
                  <a:srgbClr val="FFFFFF"/>
                </a:solidFill>
                <a:latin typeface="Verdana"/>
                <a:cs typeface="Verdana"/>
              </a:rPr>
              <a:t>the</a:t>
            </a:r>
            <a:r>
              <a:rPr sz="1800" spc="-70" dirty="0">
                <a:solidFill>
                  <a:srgbClr val="FFFFFF"/>
                </a:solidFill>
                <a:latin typeface="Verdana"/>
                <a:cs typeface="Verdana"/>
              </a:rPr>
              <a:t> </a:t>
            </a:r>
            <a:r>
              <a:rPr sz="1800" b="1" spc="-50" dirty="0">
                <a:solidFill>
                  <a:srgbClr val="FFFFFF"/>
                </a:solidFill>
                <a:latin typeface="Verdana"/>
                <a:cs typeface="Verdana"/>
              </a:rPr>
              <a:t>decentralized </a:t>
            </a:r>
            <a:r>
              <a:rPr sz="1800" dirty="0">
                <a:solidFill>
                  <a:srgbClr val="FFFFFF"/>
                </a:solidFill>
                <a:latin typeface="Verdana"/>
                <a:cs typeface="Verdana"/>
              </a:rPr>
              <a:t>nature</a:t>
            </a:r>
            <a:r>
              <a:rPr sz="1800" spc="-75" dirty="0">
                <a:solidFill>
                  <a:srgbClr val="FFFFFF"/>
                </a:solidFill>
                <a:latin typeface="Verdana"/>
                <a:cs typeface="Verdana"/>
              </a:rPr>
              <a:t> </a:t>
            </a:r>
            <a:r>
              <a:rPr sz="1800" dirty="0">
                <a:solidFill>
                  <a:srgbClr val="FFFFFF"/>
                </a:solidFill>
                <a:latin typeface="Verdana"/>
                <a:cs typeface="Verdana"/>
              </a:rPr>
              <a:t>of</a:t>
            </a:r>
            <a:r>
              <a:rPr sz="1800" spc="-70" dirty="0">
                <a:solidFill>
                  <a:srgbClr val="FFFFFF"/>
                </a:solidFill>
                <a:latin typeface="Verdana"/>
                <a:cs typeface="Verdana"/>
              </a:rPr>
              <a:t> </a:t>
            </a:r>
            <a:r>
              <a:rPr sz="1800" dirty="0">
                <a:solidFill>
                  <a:srgbClr val="FFFFFF"/>
                </a:solidFill>
                <a:latin typeface="Verdana"/>
                <a:cs typeface="Verdana"/>
              </a:rPr>
              <a:t>this</a:t>
            </a:r>
            <a:r>
              <a:rPr sz="1800" spc="-70" dirty="0">
                <a:solidFill>
                  <a:srgbClr val="FFFFFF"/>
                </a:solidFill>
                <a:latin typeface="Verdana"/>
                <a:cs typeface="Verdana"/>
              </a:rPr>
              <a:t> </a:t>
            </a:r>
            <a:r>
              <a:rPr sz="1800" dirty="0">
                <a:solidFill>
                  <a:srgbClr val="FFFFFF"/>
                </a:solidFill>
                <a:latin typeface="Verdana"/>
                <a:cs typeface="Verdana"/>
              </a:rPr>
              <a:t>digital</a:t>
            </a:r>
            <a:r>
              <a:rPr sz="1800" spc="-65" dirty="0">
                <a:solidFill>
                  <a:srgbClr val="FFFFFF"/>
                </a:solidFill>
                <a:latin typeface="Verdana"/>
                <a:cs typeface="Verdana"/>
              </a:rPr>
              <a:t> </a:t>
            </a:r>
            <a:r>
              <a:rPr sz="1800" spc="-10" dirty="0">
                <a:solidFill>
                  <a:srgbClr val="FFFFFF"/>
                </a:solidFill>
                <a:latin typeface="Verdana"/>
                <a:cs typeface="Verdana"/>
              </a:rPr>
              <a:t>currency.</a:t>
            </a:r>
            <a:endParaRPr sz="1800" dirty="0">
              <a:latin typeface="Verdana"/>
              <a:cs typeface="Verdana"/>
            </a:endParaRPr>
          </a:p>
        </p:txBody>
      </p:sp>
      <p:pic>
        <p:nvPicPr>
          <p:cNvPr id="10" name="Picture 9">
            <a:extLst>
              <a:ext uri="{FF2B5EF4-FFF2-40B4-BE49-F238E27FC236}">
                <a16:creationId xmlns:a16="http://schemas.microsoft.com/office/drawing/2014/main" id="{A3C72C81-D726-F8D5-BD80-E69E66AC0809}"/>
              </a:ext>
            </a:extLst>
          </p:cNvPr>
          <p:cNvPicPr>
            <a:picLocks noChangeAspect="1"/>
          </p:cNvPicPr>
          <p:nvPr/>
        </p:nvPicPr>
        <p:blipFill>
          <a:blip r:embed="rId3"/>
          <a:stretch>
            <a:fillRect/>
          </a:stretch>
        </p:blipFill>
        <p:spPr>
          <a:xfrm>
            <a:off x="1710303" y="1266784"/>
            <a:ext cx="5762081" cy="3556259"/>
          </a:xfrm>
          <a:prstGeom prst="rect">
            <a:avLst/>
          </a:prstGeom>
        </p:spPr>
      </p:pic>
      <p:pic>
        <p:nvPicPr>
          <p:cNvPr id="9" name="Picture 8">
            <a:extLst>
              <a:ext uri="{FF2B5EF4-FFF2-40B4-BE49-F238E27FC236}">
                <a16:creationId xmlns:a16="http://schemas.microsoft.com/office/drawing/2014/main" id="{61B462A1-7B31-120A-E55D-3D9A1678CC51}"/>
              </a:ext>
            </a:extLst>
          </p:cNvPr>
          <p:cNvPicPr>
            <a:picLocks noChangeAspect="1"/>
          </p:cNvPicPr>
          <p:nvPr/>
        </p:nvPicPr>
        <p:blipFill>
          <a:blip r:embed="rId4"/>
          <a:stretch>
            <a:fillRect/>
          </a:stretch>
        </p:blipFill>
        <p:spPr>
          <a:xfrm>
            <a:off x="9755312" y="4923119"/>
            <a:ext cx="5642607" cy="3638274"/>
          </a:xfrm>
          <a:prstGeom prst="rect">
            <a:avLst/>
          </a:prstGeom>
        </p:spPr>
      </p:pic>
      <p:sp>
        <p:nvSpPr>
          <p:cNvPr id="17" name="object 6">
            <a:extLst>
              <a:ext uri="{FF2B5EF4-FFF2-40B4-BE49-F238E27FC236}">
                <a16:creationId xmlns:a16="http://schemas.microsoft.com/office/drawing/2014/main" id="{A496E7FC-CE24-7360-8093-2DCB14758784}"/>
              </a:ext>
            </a:extLst>
          </p:cNvPr>
          <p:cNvSpPr txBox="1">
            <a:spLocks/>
          </p:cNvSpPr>
          <p:nvPr/>
        </p:nvSpPr>
        <p:spPr>
          <a:xfrm>
            <a:off x="14484350" y="9721850"/>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8"/>
          </a:xfrm>
          <a:prstGeom prst="rect">
            <a:avLst/>
          </a:prstGeom>
        </p:spPr>
      </p:pic>
      <p:sp>
        <p:nvSpPr>
          <p:cNvPr id="3" name="object 3"/>
          <p:cNvSpPr txBox="1"/>
          <p:nvPr/>
        </p:nvSpPr>
        <p:spPr>
          <a:xfrm>
            <a:off x="2801900" y="2154192"/>
            <a:ext cx="6198870" cy="1683923"/>
          </a:xfrm>
          <a:prstGeom prst="rect">
            <a:avLst/>
          </a:prstGeom>
        </p:spPr>
        <p:txBody>
          <a:bodyPr vert="horz" wrap="square" lIns="0" tIns="10795" rIns="0" bIns="0" rtlCol="0">
            <a:spAutoFit/>
          </a:bodyPr>
          <a:lstStyle/>
          <a:p>
            <a:pPr marL="12700" marR="5080">
              <a:lnSpc>
                <a:spcPct val="101400"/>
              </a:lnSpc>
              <a:spcBef>
                <a:spcPts val="85"/>
              </a:spcBef>
            </a:pPr>
            <a:r>
              <a:rPr dirty="0">
                <a:solidFill>
                  <a:srgbClr val="FFFFFF"/>
                </a:solidFill>
                <a:latin typeface="Verdana"/>
              </a:rPr>
              <a:t>Bitcoin is known for its price volatility, making it a double-edged sword for investors. While it offers potential for high returns, it also carries signiﬁcant risks.</a:t>
            </a:r>
          </a:p>
          <a:p>
            <a:pPr marL="12700" marR="68580">
              <a:lnSpc>
                <a:spcPct val="100499"/>
              </a:lnSpc>
            </a:pPr>
            <a:r>
              <a:rPr dirty="0">
                <a:solidFill>
                  <a:srgbClr val="FFFFFF"/>
                </a:solidFill>
                <a:latin typeface="Verdana"/>
              </a:rPr>
              <a:t>Understanding market trends is essential for navigating this dynamic landscape.</a:t>
            </a:r>
          </a:p>
        </p:txBody>
      </p:sp>
      <p:sp>
        <p:nvSpPr>
          <p:cNvPr id="4" name="object 4"/>
          <p:cNvSpPr txBox="1">
            <a:spLocks noGrp="1"/>
          </p:cNvSpPr>
          <p:nvPr>
            <p:ph type="title"/>
          </p:nvPr>
        </p:nvSpPr>
        <p:spPr>
          <a:xfrm>
            <a:off x="1955914" y="1114361"/>
            <a:ext cx="6500142" cy="676339"/>
          </a:xfrm>
          <a:prstGeom prst="rect">
            <a:avLst/>
          </a:prstGeom>
        </p:spPr>
        <p:txBody>
          <a:bodyPr vert="horz" wrap="square" lIns="0" tIns="33020" rIns="0" bIns="0" rtlCol="0">
            <a:spAutoFit/>
          </a:bodyPr>
          <a:lstStyle/>
          <a:p>
            <a:pPr marL="12700" marR="5080">
              <a:lnSpc>
                <a:spcPts val="5700"/>
              </a:lnSpc>
              <a:spcBef>
                <a:spcPts val="260"/>
              </a:spcBef>
            </a:pPr>
            <a:r>
              <a:rPr sz="3600" spc="100" dirty="0"/>
              <a:t>Volatility</a:t>
            </a:r>
            <a:r>
              <a:rPr sz="3600" spc="30" dirty="0"/>
              <a:t> </a:t>
            </a:r>
            <a:r>
              <a:rPr sz="3600" spc="200" dirty="0"/>
              <a:t>and </a:t>
            </a:r>
            <a:r>
              <a:rPr sz="3600" spc="105" dirty="0"/>
              <a:t>Investment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878705" y="711326"/>
            <a:ext cx="5638800" cy="3718134"/>
          </a:xfrm>
          <a:prstGeom prst="rect">
            <a:avLst/>
          </a:prstGeom>
        </p:spPr>
      </p:pic>
      <p:sp>
        <p:nvSpPr>
          <p:cNvPr id="7" name="object 3">
            <a:extLst>
              <a:ext uri="{FF2B5EF4-FFF2-40B4-BE49-F238E27FC236}">
                <a16:creationId xmlns:a16="http://schemas.microsoft.com/office/drawing/2014/main" id="{15A52309-1B26-4998-DCF9-351BE8D72D6E}"/>
              </a:ext>
            </a:extLst>
          </p:cNvPr>
          <p:cNvSpPr txBox="1">
            <a:spLocks/>
          </p:cNvSpPr>
          <p:nvPr/>
        </p:nvSpPr>
        <p:spPr>
          <a:xfrm>
            <a:off x="8273545" y="5234226"/>
            <a:ext cx="7429370" cy="676339"/>
          </a:xfrm>
          <a:prstGeom prst="rect">
            <a:avLst/>
          </a:prstGeom>
        </p:spPr>
        <p:txBody>
          <a:bodyPr vert="horz" wrap="square" lIns="0" tIns="33020" rIns="0" bIns="0" rtlCol="0">
            <a:spAutoFit/>
          </a:bodyPr>
          <a:lstStyle>
            <a:lvl1pPr>
              <a:defRPr sz="4800" b="1" i="0">
                <a:solidFill>
                  <a:srgbClr val="FFAB40"/>
                </a:solidFill>
                <a:latin typeface="Tahoma"/>
                <a:ea typeface="+mj-ea"/>
                <a:cs typeface="Tahoma"/>
              </a:defRPr>
            </a:lvl1pPr>
          </a:lstStyle>
          <a:p>
            <a:pPr marL="12700" marR="5080">
              <a:lnSpc>
                <a:spcPts val="5700"/>
              </a:lnSpc>
              <a:spcBef>
                <a:spcPts val="260"/>
              </a:spcBef>
            </a:pPr>
            <a:r>
              <a:rPr lang="en-IN" sz="3600" spc="100" dirty="0"/>
              <a:t>Use Cases Beyond Currency</a:t>
            </a:r>
          </a:p>
        </p:txBody>
      </p:sp>
      <p:sp>
        <p:nvSpPr>
          <p:cNvPr id="8" name="object 4">
            <a:extLst>
              <a:ext uri="{FF2B5EF4-FFF2-40B4-BE49-F238E27FC236}">
                <a16:creationId xmlns:a16="http://schemas.microsoft.com/office/drawing/2014/main" id="{20C0F36D-9B00-1037-082C-61D85FEADCC3}"/>
              </a:ext>
            </a:extLst>
          </p:cNvPr>
          <p:cNvSpPr txBox="1"/>
          <p:nvPr/>
        </p:nvSpPr>
        <p:spPr>
          <a:xfrm>
            <a:off x="9455150" y="6285076"/>
            <a:ext cx="6247765" cy="1399101"/>
          </a:xfrm>
          <a:prstGeom prst="rect">
            <a:avLst/>
          </a:prstGeom>
        </p:spPr>
        <p:txBody>
          <a:bodyPr vert="horz" wrap="square" lIns="0" tIns="13970" rIns="0" bIns="0" rtlCol="0">
            <a:spAutoFit/>
          </a:bodyPr>
          <a:lstStyle/>
          <a:p>
            <a:pPr marL="12700" marR="5080">
              <a:lnSpc>
                <a:spcPct val="99700"/>
              </a:lnSpc>
              <a:spcBef>
                <a:spcPts val="110"/>
              </a:spcBef>
            </a:pPr>
            <a:r>
              <a:rPr dirty="0">
                <a:solidFill>
                  <a:srgbClr val="FFFFFF"/>
                </a:solidFill>
                <a:latin typeface="Verdana"/>
              </a:rPr>
              <a:t>Bitcoin's utility extends beyond mere currency. It serves as a store of value, a means for remittances, and a tool for smart contracts.</a:t>
            </a:r>
          </a:p>
          <a:p>
            <a:pPr marL="12700" marR="308610">
              <a:lnSpc>
                <a:spcPct val="100400"/>
              </a:lnSpc>
            </a:pPr>
            <a:r>
              <a:rPr dirty="0">
                <a:solidFill>
                  <a:srgbClr val="FFFFFF"/>
                </a:solidFill>
                <a:latin typeface="Verdana"/>
              </a:rPr>
              <a:t>These diverse applications showcase its potential to reshape various industries.</a:t>
            </a:r>
          </a:p>
        </p:txBody>
      </p:sp>
      <p:pic>
        <p:nvPicPr>
          <p:cNvPr id="13" name="Picture 12">
            <a:extLst>
              <a:ext uri="{FF2B5EF4-FFF2-40B4-BE49-F238E27FC236}">
                <a16:creationId xmlns:a16="http://schemas.microsoft.com/office/drawing/2014/main" id="{99191728-377A-E839-88A5-DBF11452FA96}"/>
              </a:ext>
            </a:extLst>
          </p:cNvPr>
          <p:cNvPicPr>
            <a:picLocks noChangeAspect="1"/>
          </p:cNvPicPr>
          <p:nvPr/>
        </p:nvPicPr>
        <p:blipFill>
          <a:blip r:embed="rId4"/>
          <a:stretch>
            <a:fillRect/>
          </a:stretch>
        </p:blipFill>
        <p:spPr>
          <a:xfrm>
            <a:off x="2292350" y="4997450"/>
            <a:ext cx="5323809" cy="3718134"/>
          </a:xfrm>
          <a:prstGeom prst="rect">
            <a:avLst/>
          </a:prstGeom>
        </p:spPr>
      </p:pic>
      <p:sp>
        <p:nvSpPr>
          <p:cNvPr id="14" name="object 6">
            <a:extLst>
              <a:ext uri="{FF2B5EF4-FFF2-40B4-BE49-F238E27FC236}">
                <a16:creationId xmlns:a16="http://schemas.microsoft.com/office/drawing/2014/main" id="{2F1B6F7D-1A67-4538-76F6-12275D4CB2C3}"/>
              </a:ext>
            </a:extLst>
          </p:cNvPr>
          <p:cNvSpPr txBox="1">
            <a:spLocks/>
          </p:cNvSpPr>
          <p:nvPr/>
        </p:nvSpPr>
        <p:spPr>
          <a:xfrm>
            <a:off x="14636750" y="9874250"/>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2489790" y="2017299"/>
            <a:ext cx="7651159" cy="1397819"/>
          </a:xfrm>
          <a:prstGeom prst="rect">
            <a:avLst/>
          </a:prstGeom>
        </p:spPr>
        <p:txBody>
          <a:bodyPr vert="horz" wrap="square" lIns="0" tIns="12700" rIns="0" bIns="0" rtlCol="0">
            <a:spAutoFit/>
          </a:bodyPr>
          <a:lstStyle/>
          <a:p>
            <a:pPr marL="12700" algn="just">
              <a:lnSpc>
                <a:spcPct val="100000"/>
              </a:lnSpc>
              <a:spcBef>
                <a:spcPts val="100"/>
              </a:spcBef>
            </a:pPr>
            <a:r>
              <a:rPr dirty="0">
                <a:solidFill>
                  <a:srgbClr val="FFFFFF"/>
                </a:solidFill>
                <a:latin typeface="Verdana"/>
              </a:rPr>
              <a:t>As Bitcoin gains popularity, it faces numerous</a:t>
            </a:r>
          </a:p>
          <a:p>
            <a:pPr marL="12700" marR="5080" algn="just">
              <a:lnSpc>
                <a:spcPct val="99700"/>
              </a:lnSpc>
              <a:spcBef>
                <a:spcPts val="35"/>
              </a:spcBef>
            </a:pPr>
            <a:r>
              <a:rPr dirty="0">
                <a:solidFill>
                  <a:srgbClr val="FFFFFF"/>
                </a:solidFill>
                <a:latin typeface="Verdana"/>
              </a:rPr>
              <a:t>regulatory challenges worldwide. Governments are grappling with how to classify and regulate this digital asset, balancing innovation with the need for consumer protection and ffinancial stability.</a:t>
            </a:r>
          </a:p>
        </p:txBody>
      </p:sp>
      <p:sp>
        <p:nvSpPr>
          <p:cNvPr id="4" name="object 4"/>
          <p:cNvSpPr txBox="1">
            <a:spLocks noGrp="1"/>
          </p:cNvSpPr>
          <p:nvPr>
            <p:ph type="title"/>
          </p:nvPr>
        </p:nvSpPr>
        <p:spPr>
          <a:xfrm>
            <a:off x="1955914" y="1114361"/>
            <a:ext cx="5958840" cy="676339"/>
          </a:xfrm>
          <a:prstGeom prst="rect">
            <a:avLst/>
          </a:prstGeom>
        </p:spPr>
        <p:txBody>
          <a:bodyPr vert="horz" wrap="square" lIns="0" tIns="33020" rIns="0" bIns="0" rtlCol="0">
            <a:spAutoFit/>
          </a:bodyPr>
          <a:lstStyle/>
          <a:p>
            <a:pPr marL="12700" marR="5080">
              <a:lnSpc>
                <a:spcPts val="5700"/>
              </a:lnSpc>
              <a:spcBef>
                <a:spcPts val="260"/>
              </a:spcBef>
            </a:pPr>
            <a:r>
              <a:rPr sz="3600" spc="140" dirty="0"/>
              <a:t>Regulatory </a:t>
            </a:r>
            <a:r>
              <a:rPr sz="3600" spc="180" dirty="0"/>
              <a:t>Challenges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object 3">
            <a:extLst>
              <a:ext uri="{FF2B5EF4-FFF2-40B4-BE49-F238E27FC236}">
                <a16:creationId xmlns:a16="http://schemas.microsoft.com/office/drawing/2014/main" id="{7E462A0F-55C5-B6A4-06A2-76BD6B3DFF44}"/>
              </a:ext>
            </a:extLst>
          </p:cNvPr>
          <p:cNvSpPr txBox="1">
            <a:spLocks/>
          </p:cNvSpPr>
          <p:nvPr/>
        </p:nvSpPr>
        <p:spPr>
          <a:xfrm>
            <a:off x="8464550" y="4801190"/>
            <a:ext cx="6639098" cy="676339"/>
          </a:xfrm>
          <a:prstGeom prst="rect">
            <a:avLst/>
          </a:prstGeom>
        </p:spPr>
        <p:txBody>
          <a:bodyPr vert="horz" wrap="square" lIns="0" tIns="33020" rIns="0" bIns="0" rtlCol="0">
            <a:spAutoFit/>
          </a:bodyPr>
          <a:lstStyle>
            <a:lvl1pPr>
              <a:defRPr sz="4800" b="1" i="0">
                <a:solidFill>
                  <a:srgbClr val="FFAB40"/>
                </a:solidFill>
                <a:latin typeface="Tahoma"/>
                <a:ea typeface="+mj-ea"/>
                <a:cs typeface="Tahoma"/>
              </a:defRPr>
            </a:lvl1pPr>
          </a:lstStyle>
          <a:p>
            <a:pPr marL="12700" marR="5080">
              <a:lnSpc>
                <a:spcPts val="5700"/>
              </a:lnSpc>
              <a:spcBef>
                <a:spcPts val="260"/>
              </a:spcBef>
            </a:pPr>
            <a:r>
              <a:rPr lang="en-IN" sz="3600" spc="180" dirty="0"/>
              <a:t>The Future of Bitcoin</a:t>
            </a:r>
          </a:p>
        </p:txBody>
      </p:sp>
      <p:sp>
        <p:nvSpPr>
          <p:cNvPr id="8" name="object 4">
            <a:extLst>
              <a:ext uri="{FF2B5EF4-FFF2-40B4-BE49-F238E27FC236}">
                <a16:creationId xmlns:a16="http://schemas.microsoft.com/office/drawing/2014/main" id="{3A0FA645-8481-EE65-D7CC-A1CB92946D9E}"/>
              </a:ext>
            </a:extLst>
          </p:cNvPr>
          <p:cNvSpPr txBox="1"/>
          <p:nvPr/>
        </p:nvSpPr>
        <p:spPr>
          <a:xfrm>
            <a:off x="9329461" y="5683250"/>
            <a:ext cx="6298276" cy="1388265"/>
          </a:xfrm>
          <a:prstGeom prst="rect">
            <a:avLst/>
          </a:prstGeom>
        </p:spPr>
        <p:txBody>
          <a:bodyPr vert="horz" wrap="square" lIns="0" tIns="11430" rIns="0" bIns="0" rtlCol="0">
            <a:spAutoFit/>
          </a:bodyPr>
          <a:lstStyle/>
          <a:p>
            <a:pPr marL="12700" marR="5080" algn="just">
              <a:lnSpc>
                <a:spcPct val="101099"/>
              </a:lnSpc>
              <a:spcBef>
                <a:spcPts val="90"/>
              </a:spcBef>
            </a:pPr>
            <a:r>
              <a:rPr dirty="0">
                <a:solidFill>
                  <a:srgbClr val="FFFFFF"/>
                </a:solidFill>
                <a:latin typeface="Verdana"/>
              </a:rPr>
              <a:t>The future of Bitcoin is ﬁlled with possibilities. As technology evolves, we may see increased adoption, integration with traditional ﬁnance, and new innovations that enhance its functionality and security. The journey has just begun.</a:t>
            </a:r>
          </a:p>
        </p:txBody>
      </p:sp>
      <p:pic>
        <p:nvPicPr>
          <p:cNvPr id="10" name="Picture 9">
            <a:extLst>
              <a:ext uri="{FF2B5EF4-FFF2-40B4-BE49-F238E27FC236}">
                <a16:creationId xmlns:a16="http://schemas.microsoft.com/office/drawing/2014/main" id="{6790C600-F9FF-94CE-7CB9-143A1F2E8689}"/>
              </a:ext>
            </a:extLst>
          </p:cNvPr>
          <p:cNvPicPr>
            <a:picLocks noChangeAspect="1"/>
          </p:cNvPicPr>
          <p:nvPr/>
        </p:nvPicPr>
        <p:blipFill>
          <a:blip r:embed="rId3"/>
          <a:stretch>
            <a:fillRect/>
          </a:stretch>
        </p:blipFill>
        <p:spPr>
          <a:xfrm>
            <a:off x="2672963" y="4595878"/>
            <a:ext cx="5304879" cy="3840082"/>
          </a:xfrm>
          <a:prstGeom prst="rect">
            <a:avLst/>
          </a:prstGeom>
        </p:spPr>
      </p:pic>
      <p:pic>
        <p:nvPicPr>
          <p:cNvPr id="11" name="Picture 10">
            <a:extLst>
              <a:ext uri="{FF2B5EF4-FFF2-40B4-BE49-F238E27FC236}">
                <a16:creationId xmlns:a16="http://schemas.microsoft.com/office/drawing/2014/main" id="{06F1651D-2883-0971-FDBF-667D9F060AEC}"/>
              </a:ext>
            </a:extLst>
          </p:cNvPr>
          <p:cNvPicPr>
            <a:picLocks noChangeAspect="1"/>
          </p:cNvPicPr>
          <p:nvPr/>
        </p:nvPicPr>
        <p:blipFill>
          <a:blip r:embed="rId4"/>
          <a:stretch>
            <a:fillRect/>
          </a:stretch>
        </p:blipFill>
        <p:spPr>
          <a:xfrm>
            <a:off x="10734630" y="405280"/>
            <a:ext cx="5076279" cy="3718134"/>
          </a:xfrm>
          <a:prstGeom prst="rect">
            <a:avLst/>
          </a:prstGeom>
        </p:spPr>
      </p:pic>
      <p:sp>
        <p:nvSpPr>
          <p:cNvPr id="15" name="object 6">
            <a:extLst>
              <a:ext uri="{FF2B5EF4-FFF2-40B4-BE49-F238E27FC236}">
                <a16:creationId xmlns:a16="http://schemas.microsoft.com/office/drawing/2014/main" id="{CDB360F9-551B-5740-5622-F981F8BE41AD}"/>
              </a:ext>
            </a:extLst>
          </p:cNvPr>
          <p:cNvSpPr txBox="1">
            <a:spLocks/>
          </p:cNvSpPr>
          <p:nvPr/>
        </p:nvSpPr>
        <p:spPr>
          <a:xfrm>
            <a:off x="14789150" y="9779747"/>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2646531" y="2165160"/>
            <a:ext cx="6648336" cy="1109086"/>
          </a:xfrm>
          <a:prstGeom prst="rect">
            <a:avLst/>
          </a:prstGeom>
        </p:spPr>
        <p:txBody>
          <a:bodyPr vert="horz" wrap="square" lIns="0" tIns="12065" rIns="0" bIns="0" rtlCol="0">
            <a:spAutoFit/>
          </a:bodyPr>
          <a:lstStyle/>
          <a:p>
            <a:pPr marL="12700" marR="5080" algn="just">
              <a:lnSpc>
                <a:spcPct val="101099"/>
              </a:lnSpc>
              <a:spcBef>
                <a:spcPts val="95"/>
              </a:spcBef>
            </a:pPr>
            <a:r>
              <a:rPr dirty="0">
                <a:solidFill>
                  <a:srgbClr val="FFFFFF"/>
                </a:solidFill>
                <a:latin typeface="Verdana"/>
                <a:cs typeface="Verdana"/>
              </a:rPr>
              <a:t>Despite</a:t>
            </a:r>
            <a:r>
              <a:rPr spc="-130" dirty="0">
                <a:solidFill>
                  <a:srgbClr val="FFFFFF"/>
                </a:solidFill>
                <a:latin typeface="Verdana"/>
                <a:cs typeface="Verdana"/>
              </a:rPr>
              <a:t> </a:t>
            </a:r>
            <a:r>
              <a:rPr spc="-25" dirty="0">
                <a:solidFill>
                  <a:srgbClr val="FFFFFF"/>
                </a:solidFill>
                <a:latin typeface="Verdana"/>
                <a:cs typeface="Verdana"/>
              </a:rPr>
              <a:t>its</a:t>
            </a:r>
            <a:r>
              <a:rPr spc="-125" dirty="0">
                <a:solidFill>
                  <a:srgbClr val="FFFFFF"/>
                </a:solidFill>
                <a:latin typeface="Verdana"/>
                <a:cs typeface="Verdana"/>
              </a:rPr>
              <a:t> </a:t>
            </a:r>
            <a:r>
              <a:rPr spc="-10" dirty="0">
                <a:solidFill>
                  <a:srgbClr val="FFFFFF"/>
                </a:solidFill>
                <a:latin typeface="Verdana"/>
                <a:cs typeface="Verdana"/>
              </a:rPr>
              <a:t>potential,</a:t>
            </a:r>
            <a:r>
              <a:rPr spc="-125" dirty="0">
                <a:solidFill>
                  <a:srgbClr val="FFFFFF"/>
                </a:solidFill>
                <a:latin typeface="Verdana"/>
                <a:cs typeface="Verdana"/>
              </a:rPr>
              <a:t> </a:t>
            </a:r>
            <a:r>
              <a:rPr spc="55" dirty="0">
                <a:solidFill>
                  <a:srgbClr val="FFFFFF"/>
                </a:solidFill>
                <a:latin typeface="Verdana"/>
                <a:cs typeface="Verdana"/>
              </a:rPr>
              <a:t>Bitcoin</a:t>
            </a:r>
            <a:r>
              <a:rPr spc="-125" dirty="0">
                <a:solidFill>
                  <a:srgbClr val="FFFFFF"/>
                </a:solidFill>
                <a:latin typeface="Verdana"/>
                <a:cs typeface="Verdana"/>
              </a:rPr>
              <a:t> </a:t>
            </a:r>
            <a:r>
              <a:rPr spc="-10" dirty="0">
                <a:solidFill>
                  <a:srgbClr val="FFFFFF"/>
                </a:solidFill>
                <a:latin typeface="Verdana"/>
                <a:cs typeface="Verdana"/>
              </a:rPr>
              <a:t>faces </a:t>
            </a:r>
            <a:r>
              <a:rPr b="1" spc="105" dirty="0">
                <a:solidFill>
                  <a:srgbClr val="FFFFFF"/>
                </a:solidFill>
                <a:latin typeface="Tahoma"/>
                <a:cs typeface="Tahoma"/>
              </a:rPr>
              <a:t>challenges</a:t>
            </a:r>
            <a:r>
              <a:rPr b="1" spc="70" dirty="0">
                <a:solidFill>
                  <a:srgbClr val="FFFFFF"/>
                </a:solidFill>
                <a:latin typeface="Tahoma"/>
                <a:cs typeface="Tahoma"/>
              </a:rPr>
              <a:t> </a:t>
            </a:r>
            <a:r>
              <a:rPr dirty="0">
                <a:solidFill>
                  <a:srgbClr val="FFFFFF"/>
                </a:solidFill>
                <a:latin typeface="Verdana"/>
                <a:cs typeface="Verdana"/>
              </a:rPr>
              <a:t>to</a:t>
            </a:r>
            <a:r>
              <a:rPr spc="-60" dirty="0">
                <a:solidFill>
                  <a:srgbClr val="FFFFFF"/>
                </a:solidFill>
                <a:latin typeface="Verdana"/>
                <a:cs typeface="Verdana"/>
              </a:rPr>
              <a:t> </a:t>
            </a:r>
            <a:r>
              <a:rPr dirty="0">
                <a:solidFill>
                  <a:srgbClr val="FFFFFF"/>
                </a:solidFill>
                <a:latin typeface="Verdana"/>
                <a:cs typeface="Verdana"/>
              </a:rPr>
              <a:t>widespread</a:t>
            </a:r>
            <a:r>
              <a:rPr spc="-60" dirty="0">
                <a:solidFill>
                  <a:srgbClr val="FFFFFF"/>
                </a:solidFill>
                <a:latin typeface="Verdana"/>
                <a:cs typeface="Verdana"/>
              </a:rPr>
              <a:t> </a:t>
            </a:r>
            <a:r>
              <a:rPr spc="-10" dirty="0">
                <a:solidFill>
                  <a:srgbClr val="FFFFFF"/>
                </a:solidFill>
                <a:latin typeface="Verdana"/>
                <a:cs typeface="Verdana"/>
              </a:rPr>
              <a:t>adoption. </a:t>
            </a:r>
            <a:r>
              <a:rPr spc="-70" dirty="0">
                <a:solidFill>
                  <a:srgbClr val="FFFFFF"/>
                </a:solidFill>
                <a:latin typeface="Verdana"/>
                <a:cs typeface="Verdana"/>
              </a:rPr>
              <a:t>Issues </a:t>
            </a:r>
            <a:r>
              <a:rPr spc="60" dirty="0">
                <a:solidFill>
                  <a:srgbClr val="FFFFFF"/>
                </a:solidFill>
                <a:latin typeface="Verdana"/>
                <a:cs typeface="Verdana"/>
              </a:rPr>
              <a:t>such</a:t>
            </a:r>
            <a:r>
              <a:rPr spc="-65" dirty="0">
                <a:solidFill>
                  <a:srgbClr val="FFFFFF"/>
                </a:solidFill>
                <a:latin typeface="Verdana"/>
                <a:cs typeface="Verdana"/>
              </a:rPr>
              <a:t> </a:t>
            </a:r>
            <a:r>
              <a:rPr spc="-60" dirty="0">
                <a:solidFill>
                  <a:srgbClr val="FFFFFF"/>
                </a:solidFill>
                <a:latin typeface="Verdana"/>
                <a:cs typeface="Verdana"/>
              </a:rPr>
              <a:t>as</a:t>
            </a:r>
            <a:r>
              <a:rPr spc="-70" dirty="0">
                <a:solidFill>
                  <a:srgbClr val="FFFFFF"/>
                </a:solidFill>
                <a:latin typeface="Verdana"/>
                <a:cs typeface="Verdana"/>
              </a:rPr>
              <a:t> </a:t>
            </a:r>
            <a:r>
              <a:rPr b="1" dirty="0">
                <a:solidFill>
                  <a:srgbClr val="FFFFFF"/>
                </a:solidFill>
                <a:latin typeface="Tahoma"/>
                <a:cs typeface="Tahoma"/>
              </a:rPr>
              <a:t>scalability</a:t>
            </a:r>
            <a:r>
              <a:rPr dirty="0">
                <a:solidFill>
                  <a:srgbClr val="FFFFFF"/>
                </a:solidFill>
                <a:latin typeface="Verdana"/>
                <a:cs typeface="Verdana"/>
              </a:rPr>
              <a:t>,</a:t>
            </a:r>
            <a:r>
              <a:rPr spc="-65" dirty="0">
                <a:solidFill>
                  <a:srgbClr val="FFFFFF"/>
                </a:solidFill>
                <a:latin typeface="Verdana"/>
                <a:cs typeface="Verdana"/>
              </a:rPr>
              <a:t> </a:t>
            </a:r>
            <a:r>
              <a:rPr spc="-10" dirty="0">
                <a:solidFill>
                  <a:srgbClr val="FFFFFF"/>
                </a:solidFill>
                <a:latin typeface="Verdana"/>
                <a:cs typeface="Verdana"/>
              </a:rPr>
              <a:t>energy </a:t>
            </a:r>
            <a:r>
              <a:rPr dirty="0">
                <a:solidFill>
                  <a:srgbClr val="FFFFFF"/>
                </a:solidFill>
                <a:latin typeface="Verdana"/>
                <a:cs typeface="Verdana"/>
              </a:rPr>
              <a:t>consumption,</a:t>
            </a:r>
            <a:r>
              <a:rPr spc="55" dirty="0">
                <a:solidFill>
                  <a:srgbClr val="FFFFFF"/>
                </a:solidFill>
                <a:latin typeface="Verdana"/>
                <a:cs typeface="Verdana"/>
              </a:rPr>
              <a:t> </a:t>
            </a:r>
            <a:r>
              <a:rPr spc="70" dirty="0">
                <a:solidFill>
                  <a:srgbClr val="FFFFFF"/>
                </a:solidFill>
                <a:latin typeface="Verdana"/>
                <a:cs typeface="Verdana"/>
              </a:rPr>
              <a:t>and</a:t>
            </a:r>
            <a:r>
              <a:rPr spc="55" dirty="0">
                <a:solidFill>
                  <a:srgbClr val="FFFFFF"/>
                </a:solidFill>
                <a:latin typeface="Verdana"/>
                <a:cs typeface="Verdana"/>
              </a:rPr>
              <a:t> </a:t>
            </a:r>
            <a:r>
              <a:rPr spc="75" dirty="0">
                <a:solidFill>
                  <a:srgbClr val="FFFFFF"/>
                </a:solidFill>
                <a:latin typeface="Verdana"/>
                <a:cs typeface="Verdana"/>
              </a:rPr>
              <a:t>public</a:t>
            </a:r>
            <a:r>
              <a:rPr spc="60" dirty="0">
                <a:solidFill>
                  <a:srgbClr val="FFFFFF"/>
                </a:solidFill>
                <a:latin typeface="Verdana"/>
                <a:cs typeface="Verdana"/>
              </a:rPr>
              <a:t> </a:t>
            </a:r>
            <a:r>
              <a:rPr dirty="0">
                <a:solidFill>
                  <a:srgbClr val="FFFFFF"/>
                </a:solidFill>
                <a:latin typeface="Verdana"/>
                <a:cs typeface="Verdana"/>
              </a:rPr>
              <a:t>perception</a:t>
            </a:r>
            <a:r>
              <a:rPr spc="55" dirty="0">
                <a:solidFill>
                  <a:srgbClr val="FFFFFF"/>
                </a:solidFill>
                <a:latin typeface="Verdana"/>
                <a:cs typeface="Verdana"/>
              </a:rPr>
              <a:t> </a:t>
            </a:r>
            <a:r>
              <a:rPr spc="50" dirty="0">
                <a:solidFill>
                  <a:srgbClr val="FFFFFF"/>
                </a:solidFill>
                <a:latin typeface="Verdana"/>
                <a:cs typeface="Verdana"/>
              </a:rPr>
              <a:t>must </a:t>
            </a:r>
            <a:r>
              <a:rPr spc="70" dirty="0">
                <a:solidFill>
                  <a:srgbClr val="FFFFFF"/>
                </a:solidFill>
                <a:latin typeface="Verdana"/>
                <a:cs typeface="Verdana"/>
              </a:rPr>
              <a:t>be</a:t>
            </a:r>
            <a:r>
              <a:rPr spc="-155" dirty="0">
                <a:solidFill>
                  <a:srgbClr val="FFFFFF"/>
                </a:solidFill>
                <a:latin typeface="Verdana"/>
                <a:cs typeface="Verdana"/>
              </a:rPr>
              <a:t> </a:t>
            </a:r>
            <a:r>
              <a:rPr dirty="0">
                <a:solidFill>
                  <a:srgbClr val="FFFFFF"/>
                </a:solidFill>
                <a:latin typeface="Verdana"/>
                <a:cs typeface="Verdana"/>
              </a:rPr>
              <a:t>addressed</a:t>
            </a:r>
            <a:r>
              <a:rPr spc="-155" dirty="0">
                <a:solidFill>
                  <a:srgbClr val="FFFFFF"/>
                </a:solidFill>
                <a:latin typeface="Verdana"/>
                <a:cs typeface="Verdana"/>
              </a:rPr>
              <a:t> </a:t>
            </a:r>
            <a:r>
              <a:rPr dirty="0">
                <a:solidFill>
                  <a:srgbClr val="FFFFFF"/>
                </a:solidFill>
                <a:latin typeface="Verdana"/>
                <a:cs typeface="Verdana"/>
              </a:rPr>
              <a:t>to</a:t>
            </a:r>
            <a:r>
              <a:rPr spc="-155" dirty="0">
                <a:solidFill>
                  <a:srgbClr val="FFFFFF"/>
                </a:solidFill>
                <a:latin typeface="Verdana"/>
                <a:cs typeface="Verdana"/>
              </a:rPr>
              <a:t> </a:t>
            </a:r>
            <a:r>
              <a:rPr spc="-30" dirty="0">
                <a:solidFill>
                  <a:srgbClr val="FFFFFF"/>
                </a:solidFill>
                <a:latin typeface="Verdana"/>
                <a:cs typeface="Verdana"/>
              </a:rPr>
              <a:t>foster</a:t>
            </a:r>
            <a:r>
              <a:rPr spc="-155" dirty="0">
                <a:solidFill>
                  <a:srgbClr val="FFFFFF"/>
                </a:solidFill>
                <a:latin typeface="Verdana"/>
                <a:cs typeface="Verdana"/>
              </a:rPr>
              <a:t> </a:t>
            </a:r>
            <a:r>
              <a:rPr spc="-30" dirty="0">
                <a:solidFill>
                  <a:srgbClr val="FFFFFF"/>
                </a:solidFill>
                <a:latin typeface="Verdana"/>
                <a:cs typeface="Verdana"/>
              </a:rPr>
              <a:t>a</a:t>
            </a:r>
            <a:r>
              <a:rPr spc="-155" dirty="0">
                <a:solidFill>
                  <a:srgbClr val="FFFFFF"/>
                </a:solidFill>
                <a:latin typeface="Verdana"/>
                <a:cs typeface="Verdana"/>
              </a:rPr>
              <a:t> </a:t>
            </a:r>
            <a:r>
              <a:rPr spc="55" dirty="0">
                <a:solidFill>
                  <a:srgbClr val="FFFFFF"/>
                </a:solidFill>
                <a:latin typeface="Verdana"/>
                <a:cs typeface="Verdana"/>
              </a:rPr>
              <a:t>more</a:t>
            </a:r>
            <a:r>
              <a:rPr spc="-155" dirty="0">
                <a:solidFill>
                  <a:srgbClr val="FFFFFF"/>
                </a:solidFill>
                <a:latin typeface="Verdana"/>
                <a:cs typeface="Verdana"/>
              </a:rPr>
              <a:t> </a:t>
            </a:r>
            <a:r>
              <a:rPr b="1" spc="75" dirty="0">
                <a:solidFill>
                  <a:srgbClr val="FFFFFF"/>
                </a:solidFill>
                <a:latin typeface="Tahoma"/>
                <a:cs typeface="Tahoma"/>
              </a:rPr>
              <a:t>inclusive </a:t>
            </a:r>
            <a:r>
              <a:rPr dirty="0">
                <a:solidFill>
                  <a:srgbClr val="FFFFFF"/>
                </a:solidFill>
                <a:latin typeface="Verdana"/>
                <a:cs typeface="Verdana"/>
              </a:rPr>
              <a:t>ecosystem</a:t>
            </a:r>
            <a:r>
              <a:rPr spc="-160" dirty="0">
                <a:solidFill>
                  <a:srgbClr val="FFFFFF"/>
                </a:solidFill>
                <a:latin typeface="Verdana"/>
                <a:cs typeface="Verdana"/>
              </a:rPr>
              <a:t> </a:t>
            </a:r>
            <a:r>
              <a:rPr spc="-25" dirty="0">
                <a:solidFill>
                  <a:srgbClr val="FFFFFF"/>
                </a:solidFill>
                <a:latin typeface="Verdana"/>
                <a:cs typeface="Verdana"/>
              </a:rPr>
              <a:t>for</a:t>
            </a:r>
            <a:r>
              <a:rPr spc="-160" dirty="0">
                <a:solidFill>
                  <a:srgbClr val="FFFFFF"/>
                </a:solidFill>
                <a:latin typeface="Verdana"/>
                <a:cs typeface="Verdana"/>
              </a:rPr>
              <a:t> </a:t>
            </a:r>
            <a:r>
              <a:rPr spc="-10" dirty="0">
                <a:solidFill>
                  <a:srgbClr val="FFFFFF"/>
                </a:solidFill>
                <a:latin typeface="Verdana"/>
                <a:cs typeface="Verdana"/>
              </a:rPr>
              <a:t>all</a:t>
            </a:r>
            <a:r>
              <a:rPr spc="-160" dirty="0">
                <a:solidFill>
                  <a:srgbClr val="FFFFFF"/>
                </a:solidFill>
                <a:latin typeface="Verdana"/>
                <a:cs typeface="Verdana"/>
              </a:rPr>
              <a:t> </a:t>
            </a:r>
            <a:r>
              <a:rPr spc="-10" dirty="0">
                <a:solidFill>
                  <a:srgbClr val="FFFFFF"/>
                </a:solidFill>
                <a:latin typeface="Verdana"/>
                <a:cs typeface="Verdana"/>
              </a:rPr>
              <a:t>users.</a:t>
            </a:r>
            <a:endParaRPr dirty="0">
              <a:latin typeface="Verdana"/>
              <a:cs typeface="Verdana"/>
            </a:endParaRPr>
          </a:p>
        </p:txBody>
      </p:sp>
      <p:sp>
        <p:nvSpPr>
          <p:cNvPr id="4" name="object 4"/>
          <p:cNvSpPr txBox="1">
            <a:spLocks noGrp="1"/>
          </p:cNvSpPr>
          <p:nvPr>
            <p:ph type="title"/>
          </p:nvPr>
        </p:nvSpPr>
        <p:spPr>
          <a:xfrm>
            <a:off x="1955914" y="1114361"/>
            <a:ext cx="5958840" cy="676339"/>
          </a:xfrm>
          <a:prstGeom prst="rect">
            <a:avLst/>
          </a:prstGeom>
        </p:spPr>
        <p:txBody>
          <a:bodyPr vert="horz" wrap="square" lIns="0" tIns="33020" rIns="0" bIns="0" rtlCol="0">
            <a:spAutoFit/>
          </a:bodyPr>
          <a:lstStyle/>
          <a:p>
            <a:pPr marL="12700" marR="5080">
              <a:lnSpc>
                <a:spcPts val="5700"/>
              </a:lnSpc>
              <a:spcBef>
                <a:spcPts val="260"/>
              </a:spcBef>
            </a:pPr>
            <a:r>
              <a:rPr sz="3600" spc="190" dirty="0"/>
              <a:t>Challenges</a:t>
            </a:r>
            <a:r>
              <a:rPr sz="3600" spc="30" dirty="0"/>
              <a:t> </a:t>
            </a:r>
            <a:r>
              <a:rPr sz="3600" spc="130" dirty="0"/>
              <a:t>of </a:t>
            </a:r>
            <a:r>
              <a:rPr sz="3600" spc="220" dirty="0"/>
              <a:t>Adoption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10674350" y="739901"/>
            <a:ext cx="5091594" cy="3468694"/>
          </a:xfrm>
          <a:prstGeom prst="rect">
            <a:avLst/>
          </a:prstGeom>
        </p:spPr>
      </p:pic>
      <p:sp>
        <p:nvSpPr>
          <p:cNvPr id="7" name="object 3">
            <a:extLst>
              <a:ext uri="{FF2B5EF4-FFF2-40B4-BE49-F238E27FC236}">
                <a16:creationId xmlns:a16="http://schemas.microsoft.com/office/drawing/2014/main" id="{A5675D03-C964-5F46-7D57-B45224F84DED}"/>
              </a:ext>
            </a:extLst>
          </p:cNvPr>
          <p:cNvSpPr txBox="1">
            <a:spLocks/>
          </p:cNvSpPr>
          <p:nvPr/>
        </p:nvSpPr>
        <p:spPr>
          <a:xfrm>
            <a:off x="8312150" y="4819097"/>
            <a:ext cx="6248400" cy="676339"/>
          </a:xfrm>
          <a:prstGeom prst="rect">
            <a:avLst/>
          </a:prstGeom>
        </p:spPr>
        <p:txBody>
          <a:bodyPr vert="horz" wrap="square" lIns="0" tIns="33020" rIns="0" bIns="0" rtlCol="0">
            <a:spAutoFit/>
          </a:bodyPr>
          <a:lstStyle>
            <a:lvl1pPr>
              <a:defRPr sz="4800" b="1" i="0">
                <a:solidFill>
                  <a:srgbClr val="FFAB40"/>
                </a:solidFill>
                <a:latin typeface="Tahoma"/>
                <a:ea typeface="+mj-ea"/>
                <a:cs typeface="Tahoma"/>
              </a:defRPr>
            </a:lvl1pPr>
          </a:lstStyle>
          <a:p>
            <a:pPr marL="12700" marR="5080">
              <a:lnSpc>
                <a:spcPts val="5700"/>
              </a:lnSpc>
              <a:spcBef>
                <a:spcPts val="260"/>
              </a:spcBef>
            </a:pPr>
            <a:r>
              <a:rPr lang="en-IN" sz="3600" spc="225" dirty="0"/>
              <a:t>Community</a:t>
            </a:r>
            <a:r>
              <a:rPr lang="en-IN" sz="3600" spc="15" dirty="0"/>
              <a:t> </a:t>
            </a:r>
            <a:r>
              <a:rPr lang="en-IN" sz="3600" spc="200" dirty="0"/>
              <a:t>and </a:t>
            </a:r>
            <a:r>
              <a:rPr lang="en-IN" sz="3600" spc="185" dirty="0"/>
              <a:t>Culture</a:t>
            </a:r>
          </a:p>
        </p:txBody>
      </p:sp>
      <p:sp>
        <p:nvSpPr>
          <p:cNvPr id="8" name="object 4">
            <a:extLst>
              <a:ext uri="{FF2B5EF4-FFF2-40B4-BE49-F238E27FC236}">
                <a16:creationId xmlns:a16="http://schemas.microsoft.com/office/drawing/2014/main" id="{4BE93BDB-9D2A-08C6-9411-B9C10FD24BC3}"/>
              </a:ext>
            </a:extLst>
          </p:cNvPr>
          <p:cNvSpPr txBox="1"/>
          <p:nvPr/>
        </p:nvSpPr>
        <p:spPr>
          <a:xfrm>
            <a:off x="9156700" y="5911850"/>
            <a:ext cx="6413500" cy="1398460"/>
          </a:xfrm>
          <a:prstGeom prst="rect">
            <a:avLst/>
          </a:prstGeom>
        </p:spPr>
        <p:txBody>
          <a:bodyPr vert="horz" wrap="square" lIns="0" tIns="13335" rIns="0" bIns="0" rtlCol="0">
            <a:spAutoFit/>
          </a:bodyPr>
          <a:lstStyle/>
          <a:p>
            <a:pPr marL="12700" marR="5080" algn="just">
              <a:lnSpc>
                <a:spcPct val="99800"/>
              </a:lnSpc>
              <a:spcBef>
                <a:spcPts val="105"/>
              </a:spcBef>
            </a:pPr>
            <a:r>
              <a:rPr spc="-10" dirty="0">
                <a:solidFill>
                  <a:srgbClr val="FFFFFF"/>
                </a:solidFill>
                <a:latin typeface="Verdana"/>
                <a:cs typeface="Verdana"/>
              </a:rPr>
              <a:t>The</a:t>
            </a:r>
            <a:r>
              <a:rPr spc="-229" dirty="0">
                <a:solidFill>
                  <a:srgbClr val="FFFFFF"/>
                </a:solidFill>
                <a:latin typeface="Verdana"/>
                <a:cs typeface="Verdana"/>
              </a:rPr>
              <a:t> </a:t>
            </a:r>
            <a:r>
              <a:rPr spc="45" dirty="0">
                <a:solidFill>
                  <a:srgbClr val="FFFFFF"/>
                </a:solidFill>
                <a:latin typeface="Verdana"/>
                <a:cs typeface="Verdana"/>
              </a:rPr>
              <a:t>Bitcoin</a:t>
            </a:r>
            <a:r>
              <a:rPr spc="-225" dirty="0">
                <a:solidFill>
                  <a:srgbClr val="FFFFFF"/>
                </a:solidFill>
                <a:latin typeface="Verdana"/>
                <a:cs typeface="Verdana"/>
              </a:rPr>
              <a:t> </a:t>
            </a:r>
            <a:r>
              <a:rPr spc="65" dirty="0">
                <a:solidFill>
                  <a:srgbClr val="FFFFFF"/>
                </a:solidFill>
                <a:latin typeface="Verdana"/>
                <a:cs typeface="Verdana"/>
              </a:rPr>
              <a:t>community</a:t>
            </a:r>
            <a:r>
              <a:rPr spc="-225" dirty="0">
                <a:solidFill>
                  <a:srgbClr val="FFFFFF"/>
                </a:solidFill>
                <a:latin typeface="Verdana"/>
                <a:cs typeface="Verdana"/>
              </a:rPr>
              <a:t> </a:t>
            </a:r>
            <a:r>
              <a:rPr spc="-60" dirty="0">
                <a:solidFill>
                  <a:srgbClr val="FFFFFF"/>
                </a:solidFill>
                <a:latin typeface="Verdana"/>
                <a:cs typeface="Verdana"/>
              </a:rPr>
              <a:t>is</a:t>
            </a:r>
            <a:r>
              <a:rPr spc="-229" dirty="0">
                <a:solidFill>
                  <a:srgbClr val="FFFFFF"/>
                </a:solidFill>
                <a:latin typeface="Verdana"/>
                <a:cs typeface="Verdana"/>
              </a:rPr>
              <a:t> </a:t>
            </a:r>
            <a:r>
              <a:rPr spc="-40" dirty="0">
                <a:solidFill>
                  <a:srgbClr val="FFFFFF"/>
                </a:solidFill>
                <a:latin typeface="Verdana"/>
                <a:cs typeface="Verdana"/>
              </a:rPr>
              <a:t>a</a:t>
            </a:r>
            <a:r>
              <a:rPr spc="-225" dirty="0">
                <a:solidFill>
                  <a:srgbClr val="FFFFFF"/>
                </a:solidFill>
                <a:latin typeface="Verdana"/>
                <a:cs typeface="Verdana"/>
              </a:rPr>
              <a:t> </a:t>
            </a:r>
            <a:r>
              <a:rPr spc="-10" dirty="0">
                <a:solidFill>
                  <a:srgbClr val="FFFFFF"/>
                </a:solidFill>
                <a:latin typeface="Verdana"/>
                <a:cs typeface="Verdana"/>
              </a:rPr>
              <a:t>vibrant </a:t>
            </a:r>
            <a:r>
              <a:rPr spc="-25" dirty="0">
                <a:solidFill>
                  <a:srgbClr val="FFFFFF"/>
                </a:solidFill>
                <a:latin typeface="Verdana"/>
                <a:cs typeface="Verdana"/>
              </a:rPr>
              <a:t>tapestry</a:t>
            </a:r>
            <a:r>
              <a:rPr spc="-210" dirty="0">
                <a:solidFill>
                  <a:srgbClr val="FFFFFF"/>
                </a:solidFill>
                <a:latin typeface="Verdana"/>
                <a:cs typeface="Verdana"/>
              </a:rPr>
              <a:t> </a:t>
            </a:r>
            <a:r>
              <a:rPr spc="-10" dirty="0">
                <a:solidFill>
                  <a:srgbClr val="FFFFFF"/>
                </a:solidFill>
                <a:latin typeface="Verdana"/>
                <a:cs typeface="Verdana"/>
              </a:rPr>
              <a:t>of</a:t>
            </a:r>
            <a:r>
              <a:rPr spc="-210" dirty="0">
                <a:solidFill>
                  <a:srgbClr val="FFFFFF"/>
                </a:solidFill>
                <a:latin typeface="Verdana"/>
                <a:cs typeface="Verdana"/>
              </a:rPr>
              <a:t> </a:t>
            </a:r>
            <a:r>
              <a:rPr b="1" spc="45" dirty="0">
                <a:solidFill>
                  <a:srgbClr val="FFFFFF"/>
                </a:solidFill>
                <a:latin typeface="Tahoma"/>
                <a:cs typeface="Tahoma"/>
              </a:rPr>
              <a:t>enthusiasts</a:t>
            </a:r>
            <a:r>
              <a:rPr spc="45" dirty="0">
                <a:solidFill>
                  <a:srgbClr val="FFFFFF"/>
                </a:solidFill>
                <a:latin typeface="Verdana"/>
                <a:cs typeface="Verdana"/>
              </a:rPr>
              <a:t>,</a:t>
            </a:r>
            <a:r>
              <a:rPr spc="-210" dirty="0">
                <a:solidFill>
                  <a:srgbClr val="FFFFFF"/>
                </a:solidFill>
                <a:latin typeface="Verdana"/>
                <a:cs typeface="Verdana"/>
              </a:rPr>
              <a:t> </a:t>
            </a:r>
            <a:r>
              <a:rPr spc="-10" dirty="0">
                <a:solidFill>
                  <a:srgbClr val="FFFFFF"/>
                </a:solidFill>
                <a:latin typeface="Verdana"/>
                <a:cs typeface="Verdana"/>
              </a:rPr>
              <a:t>developers, </a:t>
            </a:r>
            <a:r>
              <a:rPr spc="60" dirty="0">
                <a:solidFill>
                  <a:srgbClr val="FFFFFF"/>
                </a:solidFill>
                <a:latin typeface="Verdana"/>
                <a:cs typeface="Verdana"/>
              </a:rPr>
              <a:t>and</a:t>
            </a:r>
            <a:r>
              <a:rPr spc="-165" dirty="0">
                <a:solidFill>
                  <a:srgbClr val="FFFFFF"/>
                </a:solidFill>
                <a:latin typeface="Verdana"/>
                <a:cs typeface="Verdana"/>
              </a:rPr>
              <a:t> </a:t>
            </a:r>
            <a:r>
              <a:rPr spc="-55" dirty="0">
                <a:solidFill>
                  <a:srgbClr val="FFFFFF"/>
                </a:solidFill>
                <a:latin typeface="Verdana"/>
                <a:cs typeface="Verdana"/>
              </a:rPr>
              <a:t>advocates.</a:t>
            </a:r>
            <a:r>
              <a:rPr spc="-160" dirty="0">
                <a:solidFill>
                  <a:srgbClr val="FFFFFF"/>
                </a:solidFill>
                <a:latin typeface="Verdana"/>
                <a:cs typeface="Verdana"/>
              </a:rPr>
              <a:t> </a:t>
            </a:r>
            <a:r>
              <a:rPr spc="-45" dirty="0">
                <a:solidFill>
                  <a:srgbClr val="FFFFFF"/>
                </a:solidFill>
                <a:latin typeface="Verdana"/>
                <a:cs typeface="Verdana"/>
              </a:rPr>
              <a:t>This</a:t>
            </a:r>
            <a:r>
              <a:rPr spc="-160" dirty="0">
                <a:solidFill>
                  <a:srgbClr val="FFFFFF"/>
                </a:solidFill>
                <a:latin typeface="Verdana"/>
                <a:cs typeface="Verdana"/>
              </a:rPr>
              <a:t> </a:t>
            </a:r>
            <a:r>
              <a:rPr dirty="0">
                <a:solidFill>
                  <a:srgbClr val="FFFFFF"/>
                </a:solidFill>
                <a:latin typeface="Verdana"/>
                <a:cs typeface="Verdana"/>
              </a:rPr>
              <a:t>culture</a:t>
            </a:r>
            <a:r>
              <a:rPr spc="-160" dirty="0">
                <a:solidFill>
                  <a:srgbClr val="FFFFFF"/>
                </a:solidFill>
                <a:latin typeface="Verdana"/>
                <a:cs typeface="Verdana"/>
              </a:rPr>
              <a:t> </a:t>
            </a:r>
            <a:r>
              <a:rPr spc="-10" dirty="0">
                <a:solidFill>
                  <a:srgbClr val="FFFFFF"/>
                </a:solidFill>
                <a:latin typeface="Verdana"/>
                <a:cs typeface="Verdana"/>
              </a:rPr>
              <a:t>fosters </a:t>
            </a:r>
            <a:r>
              <a:rPr b="1" dirty="0">
                <a:solidFill>
                  <a:srgbClr val="FFFFFF"/>
                </a:solidFill>
                <a:latin typeface="Tahoma"/>
                <a:cs typeface="Tahoma"/>
              </a:rPr>
              <a:t>innovation</a:t>
            </a:r>
            <a:r>
              <a:rPr dirty="0">
                <a:solidFill>
                  <a:srgbClr val="FFFFFF"/>
                </a:solidFill>
                <a:latin typeface="Verdana"/>
                <a:cs typeface="Verdana"/>
              </a:rPr>
              <a:t>,</a:t>
            </a:r>
            <a:r>
              <a:rPr spc="-80" dirty="0">
                <a:solidFill>
                  <a:srgbClr val="FFFFFF"/>
                </a:solidFill>
                <a:latin typeface="Verdana"/>
                <a:cs typeface="Verdana"/>
              </a:rPr>
              <a:t> </a:t>
            </a:r>
            <a:r>
              <a:rPr spc="-25" dirty="0">
                <a:solidFill>
                  <a:srgbClr val="FFFFFF"/>
                </a:solidFill>
                <a:latin typeface="Verdana"/>
                <a:cs typeface="Verdana"/>
              </a:rPr>
              <a:t>collaboration,</a:t>
            </a:r>
            <a:r>
              <a:rPr spc="-80" dirty="0">
                <a:solidFill>
                  <a:srgbClr val="FFFFFF"/>
                </a:solidFill>
                <a:latin typeface="Verdana"/>
                <a:cs typeface="Verdana"/>
              </a:rPr>
              <a:t> </a:t>
            </a:r>
            <a:r>
              <a:rPr spc="60" dirty="0">
                <a:solidFill>
                  <a:srgbClr val="FFFFFF"/>
                </a:solidFill>
                <a:latin typeface="Verdana"/>
                <a:cs typeface="Verdana"/>
              </a:rPr>
              <a:t>and</a:t>
            </a:r>
            <a:r>
              <a:rPr spc="-80" dirty="0">
                <a:solidFill>
                  <a:srgbClr val="FFFFFF"/>
                </a:solidFill>
                <a:latin typeface="Verdana"/>
                <a:cs typeface="Verdana"/>
              </a:rPr>
              <a:t> </a:t>
            </a:r>
            <a:r>
              <a:rPr spc="-50" dirty="0">
                <a:solidFill>
                  <a:srgbClr val="FFFFFF"/>
                </a:solidFill>
                <a:latin typeface="Verdana"/>
                <a:cs typeface="Verdana"/>
              </a:rPr>
              <a:t>a </a:t>
            </a:r>
            <a:r>
              <a:rPr dirty="0">
                <a:solidFill>
                  <a:srgbClr val="FFFFFF"/>
                </a:solidFill>
                <a:latin typeface="Verdana"/>
                <a:cs typeface="Verdana"/>
              </a:rPr>
              <a:t>shared</a:t>
            </a:r>
            <a:r>
              <a:rPr spc="-220" dirty="0">
                <a:solidFill>
                  <a:srgbClr val="FFFFFF"/>
                </a:solidFill>
                <a:latin typeface="Verdana"/>
                <a:cs typeface="Verdana"/>
              </a:rPr>
              <a:t> </a:t>
            </a:r>
            <a:r>
              <a:rPr spc="-30" dirty="0">
                <a:solidFill>
                  <a:srgbClr val="FFFFFF"/>
                </a:solidFill>
                <a:latin typeface="Verdana"/>
                <a:cs typeface="Verdana"/>
              </a:rPr>
              <a:t>vision</a:t>
            </a:r>
            <a:r>
              <a:rPr spc="-215" dirty="0">
                <a:solidFill>
                  <a:srgbClr val="FFFFFF"/>
                </a:solidFill>
                <a:latin typeface="Verdana"/>
                <a:cs typeface="Verdana"/>
              </a:rPr>
              <a:t> </a:t>
            </a:r>
            <a:r>
              <a:rPr spc="-40" dirty="0">
                <a:solidFill>
                  <a:srgbClr val="FFFFFF"/>
                </a:solidFill>
                <a:latin typeface="Verdana"/>
                <a:cs typeface="Verdana"/>
              </a:rPr>
              <a:t>for</a:t>
            </a:r>
            <a:r>
              <a:rPr spc="-215" dirty="0">
                <a:solidFill>
                  <a:srgbClr val="FFFFFF"/>
                </a:solidFill>
                <a:latin typeface="Verdana"/>
                <a:cs typeface="Verdana"/>
              </a:rPr>
              <a:t> </a:t>
            </a:r>
            <a:r>
              <a:rPr spc="-40" dirty="0">
                <a:solidFill>
                  <a:srgbClr val="FFFFFF"/>
                </a:solidFill>
                <a:latin typeface="Verdana"/>
                <a:cs typeface="Verdana"/>
              </a:rPr>
              <a:t>a</a:t>
            </a:r>
            <a:r>
              <a:rPr spc="-215" dirty="0">
                <a:solidFill>
                  <a:srgbClr val="FFFFFF"/>
                </a:solidFill>
                <a:latin typeface="Verdana"/>
                <a:cs typeface="Verdana"/>
              </a:rPr>
              <a:t> </a:t>
            </a:r>
            <a:r>
              <a:rPr spc="-10" dirty="0">
                <a:solidFill>
                  <a:srgbClr val="FFFFFF"/>
                </a:solidFill>
                <a:latin typeface="Verdana"/>
                <a:cs typeface="Verdana"/>
              </a:rPr>
              <a:t>decentralized </a:t>
            </a:r>
            <a:r>
              <a:rPr spc="-55" dirty="0">
                <a:solidFill>
                  <a:srgbClr val="FFFFFF"/>
                </a:solidFill>
                <a:latin typeface="Verdana"/>
                <a:cs typeface="Verdana"/>
              </a:rPr>
              <a:t>future,</a:t>
            </a:r>
            <a:r>
              <a:rPr spc="-170" dirty="0">
                <a:solidFill>
                  <a:srgbClr val="FFFFFF"/>
                </a:solidFill>
                <a:latin typeface="Verdana"/>
                <a:cs typeface="Verdana"/>
              </a:rPr>
              <a:t> </a:t>
            </a:r>
            <a:r>
              <a:rPr dirty="0">
                <a:solidFill>
                  <a:srgbClr val="FFFFFF"/>
                </a:solidFill>
                <a:latin typeface="Verdana"/>
                <a:cs typeface="Verdana"/>
              </a:rPr>
              <a:t>driving</a:t>
            </a:r>
            <a:r>
              <a:rPr spc="-165" dirty="0">
                <a:solidFill>
                  <a:srgbClr val="FFFFFF"/>
                </a:solidFill>
                <a:latin typeface="Verdana"/>
                <a:cs typeface="Verdana"/>
              </a:rPr>
              <a:t> </a:t>
            </a:r>
            <a:r>
              <a:rPr dirty="0">
                <a:solidFill>
                  <a:srgbClr val="FFFFFF"/>
                </a:solidFill>
                <a:latin typeface="Verdana"/>
                <a:cs typeface="Verdana"/>
              </a:rPr>
              <a:t>the</a:t>
            </a:r>
            <a:r>
              <a:rPr spc="-170" dirty="0">
                <a:solidFill>
                  <a:srgbClr val="FFFFFF"/>
                </a:solidFill>
                <a:latin typeface="Verdana"/>
                <a:cs typeface="Verdana"/>
              </a:rPr>
              <a:t> </a:t>
            </a:r>
            <a:r>
              <a:rPr spc="50" dirty="0">
                <a:solidFill>
                  <a:srgbClr val="FFFFFF"/>
                </a:solidFill>
                <a:latin typeface="Verdana"/>
                <a:cs typeface="Verdana"/>
              </a:rPr>
              <a:t>movement</a:t>
            </a:r>
            <a:r>
              <a:rPr spc="-165" dirty="0">
                <a:solidFill>
                  <a:srgbClr val="FFFFFF"/>
                </a:solidFill>
                <a:latin typeface="Verdana"/>
                <a:cs typeface="Verdana"/>
              </a:rPr>
              <a:t> </a:t>
            </a:r>
            <a:r>
              <a:rPr spc="-10" dirty="0">
                <a:solidFill>
                  <a:srgbClr val="FFFFFF"/>
                </a:solidFill>
                <a:latin typeface="Verdana"/>
                <a:cs typeface="Verdana"/>
              </a:rPr>
              <a:t>forward </a:t>
            </a:r>
            <a:r>
              <a:rPr spc="55" dirty="0">
                <a:solidFill>
                  <a:srgbClr val="FFFFFF"/>
                </a:solidFill>
                <a:latin typeface="Verdana"/>
                <a:cs typeface="Verdana"/>
              </a:rPr>
              <a:t>through</a:t>
            </a:r>
            <a:r>
              <a:rPr spc="-225" dirty="0">
                <a:solidFill>
                  <a:srgbClr val="FFFFFF"/>
                </a:solidFill>
                <a:latin typeface="Verdana"/>
                <a:cs typeface="Verdana"/>
              </a:rPr>
              <a:t> </a:t>
            </a:r>
            <a:r>
              <a:rPr b="1" spc="85" dirty="0">
                <a:solidFill>
                  <a:srgbClr val="FFFFFF"/>
                </a:solidFill>
                <a:latin typeface="Tahoma"/>
                <a:cs typeface="Tahoma"/>
              </a:rPr>
              <a:t>passion</a:t>
            </a:r>
            <a:r>
              <a:rPr b="1" spc="-70" dirty="0">
                <a:solidFill>
                  <a:srgbClr val="FFFFFF"/>
                </a:solidFill>
                <a:latin typeface="Tahoma"/>
                <a:cs typeface="Tahoma"/>
              </a:rPr>
              <a:t> </a:t>
            </a:r>
            <a:r>
              <a:rPr spc="60" dirty="0">
                <a:solidFill>
                  <a:srgbClr val="FFFFFF"/>
                </a:solidFill>
                <a:latin typeface="Verdana"/>
                <a:cs typeface="Verdana"/>
              </a:rPr>
              <a:t>and</a:t>
            </a:r>
            <a:r>
              <a:rPr spc="-225" dirty="0">
                <a:solidFill>
                  <a:srgbClr val="FFFFFF"/>
                </a:solidFill>
                <a:latin typeface="Verdana"/>
                <a:cs typeface="Verdana"/>
              </a:rPr>
              <a:t> </a:t>
            </a:r>
            <a:r>
              <a:rPr b="1" spc="-10" dirty="0">
                <a:solidFill>
                  <a:srgbClr val="FFFFFF"/>
                </a:solidFill>
                <a:latin typeface="Tahoma"/>
                <a:cs typeface="Tahoma"/>
              </a:rPr>
              <a:t>creativity</a:t>
            </a:r>
            <a:r>
              <a:rPr spc="-10" dirty="0">
                <a:solidFill>
                  <a:srgbClr val="FFFFFF"/>
                </a:solidFill>
                <a:latin typeface="Verdana"/>
                <a:cs typeface="Verdana"/>
              </a:rPr>
              <a:t>.</a:t>
            </a:r>
            <a:endParaRPr dirty="0">
              <a:latin typeface="Verdana"/>
              <a:cs typeface="Verdana"/>
            </a:endParaRPr>
          </a:p>
        </p:txBody>
      </p:sp>
      <p:pic>
        <p:nvPicPr>
          <p:cNvPr id="11" name="Picture 10">
            <a:extLst>
              <a:ext uri="{FF2B5EF4-FFF2-40B4-BE49-F238E27FC236}">
                <a16:creationId xmlns:a16="http://schemas.microsoft.com/office/drawing/2014/main" id="{FACA4448-1411-F61E-413B-F2C17A262D55}"/>
              </a:ext>
            </a:extLst>
          </p:cNvPr>
          <p:cNvPicPr>
            <a:picLocks noChangeAspect="1"/>
          </p:cNvPicPr>
          <p:nvPr/>
        </p:nvPicPr>
        <p:blipFill>
          <a:blip r:embed="rId4"/>
          <a:stretch>
            <a:fillRect/>
          </a:stretch>
        </p:blipFill>
        <p:spPr>
          <a:xfrm>
            <a:off x="2569914" y="4616450"/>
            <a:ext cx="5076279" cy="3718134"/>
          </a:xfrm>
          <a:prstGeom prst="rect">
            <a:avLst/>
          </a:prstGeom>
        </p:spPr>
      </p:pic>
      <p:sp>
        <p:nvSpPr>
          <p:cNvPr id="14" name="object 6">
            <a:extLst>
              <a:ext uri="{FF2B5EF4-FFF2-40B4-BE49-F238E27FC236}">
                <a16:creationId xmlns:a16="http://schemas.microsoft.com/office/drawing/2014/main" id="{5408CA40-BE55-93CE-DF8D-3387697B041C}"/>
              </a:ext>
            </a:extLst>
          </p:cNvPr>
          <p:cNvSpPr txBox="1">
            <a:spLocks/>
          </p:cNvSpPr>
          <p:nvPr/>
        </p:nvSpPr>
        <p:spPr>
          <a:xfrm>
            <a:off x="14941550" y="9932147"/>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5" name="Picture 14">
            <a:extLst>
              <a:ext uri="{FF2B5EF4-FFF2-40B4-BE49-F238E27FC236}">
                <a16:creationId xmlns:a16="http://schemas.microsoft.com/office/drawing/2014/main" id="{A07ECACC-2C70-6C35-8397-E44B4A90C999}"/>
              </a:ext>
            </a:extLst>
          </p:cNvPr>
          <p:cNvPicPr>
            <a:picLocks noChangeAspect="1"/>
          </p:cNvPicPr>
          <p:nvPr/>
        </p:nvPicPr>
        <p:blipFill>
          <a:blip r:embed="rId2"/>
          <a:stretch>
            <a:fillRect/>
          </a:stretch>
        </p:blipFill>
        <p:spPr>
          <a:xfrm>
            <a:off x="3053417" y="770903"/>
            <a:ext cx="12421533" cy="6686267"/>
          </a:xfrm>
          <a:prstGeom prst="rect">
            <a:avLst/>
          </a:prstGeom>
        </p:spPr>
      </p:pic>
      <p:sp>
        <p:nvSpPr>
          <p:cNvPr id="17" name="object 6">
            <a:extLst>
              <a:ext uri="{FF2B5EF4-FFF2-40B4-BE49-F238E27FC236}">
                <a16:creationId xmlns:a16="http://schemas.microsoft.com/office/drawing/2014/main" id="{6742B90B-CEAA-F487-8AF6-5EDD190CEB06}"/>
              </a:ext>
            </a:extLst>
          </p:cNvPr>
          <p:cNvSpPr txBox="1">
            <a:spLocks/>
          </p:cNvSpPr>
          <p:nvPr/>
        </p:nvSpPr>
        <p:spPr>
          <a:xfrm>
            <a:off x="15093950" y="9874250"/>
            <a:ext cx="4802744" cy="158377"/>
          </a:xfrm>
          <a:prstGeom prst="rect">
            <a:avLst/>
          </a:prstGeom>
        </p:spPr>
        <p:txBody>
          <a:bodyPr vert="horz" wrap="square" lIns="0" tIns="0" rIns="0" bIns="0" rtlCol="0">
            <a:spAutoFit/>
          </a:bodyPr>
          <a:lstStyle>
            <a:defPPr>
              <a:defRPr kern="0"/>
            </a:defPPr>
          </a:lstStyle>
          <a:p>
            <a:pPr marL="12700">
              <a:lnSpc>
                <a:spcPts val="1050"/>
              </a:lnSpc>
            </a:pPr>
            <a:r>
              <a:rPr lang="en-IN" dirty="0">
                <a:solidFill>
                  <a:srgbClr val="92D050"/>
                </a:solidFill>
              </a:rPr>
              <a:t>©</a:t>
            </a:r>
            <a:r>
              <a:rPr lang="en-IN" spc="-25" dirty="0">
                <a:solidFill>
                  <a:srgbClr val="92D050"/>
                </a:solidFill>
              </a:rPr>
              <a:t> </a:t>
            </a:r>
            <a:r>
              <a:rPr lang="en-IN" dirty="0">
                <a:solidFill>
                  <a:srgbClr val="92D050"/>
                </a:solidFill>
              </a:rPr>
              <a:t>2024</a:t>
            </a:r>
            <a:r>
              <a:rPr lang="en-IN" spc="-25" dirty="0">
                <a:solidFill>
                  <a:srgbClr val="92D050"/>
                </a:solidFill>
              </a:rPr>
              <a:t> </a:t>
            </a:r>
            <a:r>
              <a:rPr lang="en-IN" dirty="0">
                <a:solidFill>
                  <a:srgbClr val="92D050"/>
                </a:solidFill>
              </a:rPr>
              <a:t>all</a:t>
            </a:r>
            <a:r>
              <a:rPr lang="en-IN" spc="-20" dirty="0">
                <a:solidFill>
                  <a:srgbClr val="92D050"/>
                </a:solidFill>
              </a:rPr>
              <a:t> </a:t>
            </a:r>
            <a:r>
              <a:rPr lang="en-IN" dirty="0">
                <a:solidFill>
                  <a:srgbClr val="92D050"/>
                </a:solidFill>
              </a:rPr>
              <a:t>rights</a:t>
            </a:r>
            <a:r>
              <a:rPr lang="en-IN" spc="-15" dirty="0">
                <a:solidFill>
                  <a:srgbClr val="92D050"/>
                </a:solidFill>
              </a:rPr>
              <a:t> </a:t>
            </a:r>
            <a:r>
              <a:rPr lang="en-IN" spc="-10" dirty="0">
                <a:solidFill>
                  <a:srgbClr val="92D050"/>
                </a:solidFill>
              </a:rPr>
              <a:t>reserved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467</Words>
  <Application>Microsoft Office PowerPoint</Application>
  <PresentationFormat>Custom</PresentationFormat>
  <Paragraphs>31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Tahoma</vt:lpstr>
      <vt:lpstr>Verdana</vt:lpstr>
      <vt:lpstr>Office Theme</vt:lpstr>
      <vt:lpstr>Bitcoin: The Future of Digital Currency</vt:lpstr>
      <vt:lpstr>Introduction to Bitcoin</vt:lpstr>
      <vt:lpstr>The Blockchain Technology</vt:lpstr>
      <vt:lpstr>Volatility and Investment</vt:lpstr>
      <vt:lpstr>Regulatory Challenges</vt:lpstr>
      <vt:lpstr>Challenges of Adoption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Lakshmanan M</cp:lastModifiedBy>
  <cp:revision>8</cp:revision>
  <dcterms:created xsi:type="dcterms:W3CDTF">2024-11-13T04:02:36Z</dcterms:created>
  <dcterms:modified xsi:type="dcterms:W3CDTF">2024-11-13T05:16:45Z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2024-11-13T00:00:00Z</vt:filetime>
  </property>
  <property fmtid="{D5CDD505-2E9C-101B-9397-08002B2CF9AE}" pid="3" name="Creator">
    <vt:lpwstr>Chromium</vt:lpwstr>
  </property>
  <property fmtid="{D5CDD505-2E9C-101B-9397-08002B2CF9AE}" pid="4" name="LastSaved">
    <vt:filetime>2024-11-13T00:00:00Z</vt:filetime>
  </property>
  <property fmtid="{D5CDD505-2E9C-101B-9397-08002B2CF9AE}" pid="5" name="Producer">
    <vt:lpwstr>GPL Ghostscript 10.04.0</vt:lpwstr>
  </property>
</Properties>
</file>